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1"/>
    <p:sldMasterId id="2147483700" r:id="rId2"/>
  </p:sldMasterIdLst>
  <p:notesMasterIdLst>
    <p:notesMasterId r:id="rId17"/>
  </p:notesMasterIdLst>
  <p:sldIdLst>
    <p:sldId id="267" r:id="rId3"/>
    <p:sldId id="374" r:id="rId4"/>
    <p:sldId id="1542" r:id="rId5"/>
    <p:sldId id="368" r:id="rId6"/>
    <p:sldId id="283" r:id="rId7"/>
    <p:sldId id="1543" r:id="rId8"/>
    <p:sldId id="1541" r:id="rId9"/>
    <p:sldId id="1536" r:id="rId10"/>
    <p:sldId id="1538" r:id="rId11"/>
    <p:sldId id="1522" r:id="rId12"/>
    <p:sldId id="1497" r:id="rId13"/>
    <p:sldId id="1545" r:id="rId14"/>
    <p:sldId id="1531" r:id="rId15"/>
    <p:sldId id="152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54CC"/>
    <a:srgbClr val="F335E5"/>
    <a:srgbClr val="008000"/>
    <a:srgbClr val="006600"/>
    <a:srgbClr val="66CCFF"/>
    <a:srgbClr val="008080"/>
    <a:srgbClr val="009900"/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2158D-EA66-430A-A50B-DE7EF724BCFD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721E-E11F-411D-BC19-8C3ACE8A7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4499"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1pPr>
            <a:lvl2pPr marL="26124953" indent="-25810632" defTabSz="904499"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5pPr>
            <a:lvl6pPr marL="31652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6pPr>
            <a:lvl7pPr marL="633039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7pPr>
            <a:lvl8pPr marL="949559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8pPr>
            <a:lvl9pPr marL="126607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A93C35-97AC-4597-A050-5F5B22601216}" type="slidenum">
              <a:rPr lang="en-GB" sz="1200" b="0">
                <a:solidFill>
                  <a:prstClr val="black"/>
                </a:solidFill>
              </a:rPr>
              <a:pPr eaLnBrk="1" hangingPunct="1"/>
              <a:t>1</a:t>
            </a:fld>
            <a:endParaRPr lang="en-GB" sz="1200" b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77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9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B56A9-7A4D-8B14-7F84-DA50CEE0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B9235-EB03-81BA-5707-E2715E304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6C5F1-C661-5A1A-AE59-67D21AB5E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4CA1-63DC-E39F-0168-AEB870241E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28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9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9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7721E-E11F-411D-BC19-8C3ACE8A73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4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1CD8-C277-9D30-60EC-061DC1799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C6DA03-CCE5-5812-0E37-1D714F405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1BE19D-C75E-5032-E592-1FD982F40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E8494-F929-6753-B4DC-E9A4406C5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7721E-E11F-411D-BC19-8C3ACE8A73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64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A228F-897C-7D00-535B-A83D53E9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8BBE1-8E68-EEE2-13E2-98EC5514B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0AFB5-A5F4-1722-8BF2-C253B5EB2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83766-C243-BFC9-92CA-110728015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5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CA993-A4F8-B24A-5AC0-8EF123DC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F49D6-E1C8-2C9B-9CF3-18DBF9588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99CBA-ECFB-19CA-1C9D-CE46E40D9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2593D-5AE6-48DE-0514-3D0D41BAE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0CC9B-B837-4B72-B7F5-D6903FCE9D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53" y="2130704"/>
            <a:ext cx="7771947" cy="1469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5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262A601-1B5D-456A-ACD0-17AED2D87BC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67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404" y="44224"/>
            <a:ext cx="2160134" cy="6337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7" y="44224"/>
            <a:ext cx="6371545" cy="6337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DC6A560-DDE0-49A9-BFB9-04AE613DF5C0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8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6606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46" y="2130690"/>
            <a:ext cx="7771947" cy="1469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53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165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3" y="4406448"/>
            <a:ext cx="7771947" cy="1362982"/>
          </a:xfrm>
        </p:spPr>
        <p:txBody>
          <a:bodyPr anchor="t"/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3" y="2906259"/>
            <a:ext cx="7771947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015" indent="0">
              <a:buNone/>
              <a:defRPr sz="1300"/>
            </a:lvl2pPr>
            <a:lvl3pPr marL="684031" indent="0">
              <a:buNone/>
              <a:defRPr sz="1200"/>
            </a:lvl3pPr>
            <a:lvl4pPr marL="1026046" indent="0">
              <a:buNone/>
              <a:defRPr sz="1000"/>
            </a:lvl4pPr>
            <a:lvl5pPr marL="1368061" indent="0">
              <a:buNone/>
              <a:defRPr sz="1000"/>
            </a:lvl5pPr>
            <a:lvl6pPr marL="1710076" indent="0">
              <a:buNone/>
              <a:defRPr sz="1000"/>
            </a:lvl6pPr>
            <a:lvl7pPr marL="2052092" indent="0">
              <a:buNone/>
              <a:defRPr sz="1000"/>
            </a:lvl7pPr>
            <a:lvl8pPr marL="2394107" indent="0">
              <a:buNone/>
              <a:defRPr sz="1000"/>
            </a:lvl8pPr>
            <a:lvl9pPr marL="27361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62"/>
            <a:ext cx="1747540" cy="3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7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B5804E2-238F-4BF5-AEE1-C2BB8D90B2C1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507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3" y="274411"/>
            <a:ext cx="82300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82" y="1535339"/>
            <a:ext cx="4040187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2" y="2174884"/>
            <a:ext cx="4040187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4" y="1535339"/>
            <a:ext cx="4042456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4" y="2174884"/>
            <a:ext cx="4042456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5E37EB5-0835-4657-AF59-3C54E3EC5A6E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65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BAD4D67-5006-4EB0-AB26-7B8F2142310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4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865ABCF-DDEA-45C3-A8ED-1D371386A072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0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165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5" y="273278"/>
            <a:ext cx="3008312" cy="11622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3279"/>
            <a:ext cx="5111750" cy="58533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5" y="1435554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05F6CE9-5CED-4763-B229-EF8B111A8DD7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92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61" y="4801092"/>
            <a:ext cx="5485947" cy="56583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61" y="612322"/>
            <a:ext cx="5485947" cy="4115027"/>
          </a:xfrm>
        </p:spPr>
        <p:txBody>
          <a:bodyPr/>
          <a:lstStyle>
            <a:lvl1pPr marL="0" indent="0">
              <a:buNone/>
              <a:defRPr sz="2400"/>
            </a:lvl1pPr>
            <a:lvl2pPr marL="342015" indent="0">
              <a:buNone/>
              <a:defRPr sz="2100"/>
            </a:lvl2pPr>
            <a:lvl3pPr marL="684031" indent="0">
              <a:buNone/>
              <a:defRPr sz="1800"/>
            </a:lvl3pPr>
            <a:lvl4pPr marL="1026046" indent="0">
              <a:buNone/>
              <a:defRPr sz="1500"/>
            </a:lvl4pPr>
            <a:lvl5pPr marL="1368061" indent="0">
              <a:buNone/>
              <a:defRPr sz="1500"/>
            </a:lvl5pPr>
            <a:lvl6pPr marL="1710076" indent="0">
              <a:buNone/>
              <a:defRPr sz="1500"/>
            </a:lvl6pPr>
            <a:lvl7pPr marL="2052092" indent="0">
              <a:buNone/>
              <a:defRPr sz="1500"/>
            </a:lvl7pPr>
            <a:lvl8pPr marL="2394107" indent="0">
              <a:buNone/>
              <a:defRPr sz="1500"/>
            </a:lvl8pPr>
            <a:lvl9pPr marL="2736123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61" y="5366923"/>
            <a:ext cx="5485947" cy="805089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343AA1-1938-4E14-A6CB-106C22FA66A5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50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262A601-1B5D-456A-ACD0-17AED2D87BC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670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404" y="44224"/>
            <a:ext cx="2160134" cy="6337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0" y="44224"/>
            <a:ext cx="6371545" cy="6337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DC6A560-DDE0-49A9-BFB9-04AE613DF5C0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8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0" y="4406448"/>
            <a:ext cx="7771947" cy="1362982"/>
          </a:xfrm>
        </p:spPr>
        <p:txBody>
          <a:bodyPr anchor="t"/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0" y="2906259"/>
            <a:ext cx="7771947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015" indent="0">
              <a:buNone/>
              <a:defRPr sz="1300"/>
            </a:lvl2pPr>
            <a:lvl3pPr marL="684031" indent="0">
              <a:buNone/>
              <a:defRPr sz="1200"/>
            </a:lvl3pPr>
            <a:lvl4pPr marL="1026046" indent="0">
              <a:buNone/>
              <a:defRPr sz="1000"/>
            </a:lvl4pPr>
            <a:lvl5pPr marL="1368061" indent="0">
              <a:buNone/>
              <a:defRPr sz="1000"/>
            </a:lvl5pPr>
            <a:lvl6pPr marL="1710076" indent="0">
              <a:buNone/>
              <a:defRPr sz="1000"/>
            </a:lvl6pPr>
            <a:lvl7pPr marL="2052092" indent="0">
              <a:buNone/>
              <a:defRPr sz="1000"/>
            </a:lvl7pPr>
            <a:lvl8pPr marL="2394107" indent="0">
              <a:buNone/>
              <a:defRPr sz="1000"/>
            </a:lvl8pPr>
            <a:lvl9pPr marL="273612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76"/>
            <a:ext cx="1747540" cy="3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7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B5804E2-238F-4BF5-AEE1-C2BB8D90B2C1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50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00" y="274411"/>
            <a:ext cx="82300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82" y="1535339"/>
            <a:ext cx="4040187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2" y="2174884"/>
            <a:ext cx="4040187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4" y="1535339"/>
            <a:ext cx="4042456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4" y="2174884"/>
            <a:ext cx="4042456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5E37EB5-0835-4657-AF59-3C54E3EC5A6E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65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BAD4D67-5006-4EB0-AB26-7B8F2142310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4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865ABCF-DDEA-45C3-A8ED-1D371386A072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0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5" y="273278"/>
            <a:ext cx="3008312" cy="11622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3279"/>
            <a:ext cx="5111750" cy="58533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5" y="1435554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05F6CE9-5CED-4763-B229-EF8B111A8DD7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92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68" y="4801106"/>
            <a:ext cx="5485947" cy="56583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68" y="612322"/>
            <a:ext cx="5485947" cy="4115027"/>
          </a:xfrm>
        </p:spPr>
        <p:txBody>
          <a:bodyPr/>
          <a:lstStyle>
            <a:lvl1pPr marL="0" indent="0">
              <a:buNone/>
              <a:defRPr sz="2400"/>
            </a:lvl1pPr>
            <a:lvl2pPr marL="342015" indent="0">
              <a:buNone/>
              <a:defRPr sz="2100"/>
            </a:lvl2pPr>
            <a:lvl3pPr marL="684031" indent="0">
              <a:buNone/>
              <a:defRPr sz="1800"/>
            </a:lvl3pPr>
            <a:lvl4pPr marL="1026046" indent="0">
              <a:buNone/>
              <a:defRPr sz="1500"/>
            </a:lvl4pPr>
            <a:lvl5pPr marL="1368061" indent="0">
              <a:buNone/>
              <a:defRPr sz="1500"/>
            </a:lvl5pPr>
            <a:lvl6pPr marL="1710076" indent="0">
              <a:buNone/>
              <a:defRPr sz="1500"/>
            </a:lvl6pPr>
            <a:lvl7pPr marL="2052092" indent="0">
              <a:buNone/>
              <a:defRPr sz="1500"/>
            </a:lvl7pPr>
            <a:lvl8pPr marL="2394107" indent="0">
              <a:buNone/>
              <a:defRPr sz="1500"/>
            </a:lvl8pPr>
            <a:lvl9pPr marL="2736123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68" y="5366937"/>
            <a:ext cx="5485947" cy="805089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343AA1-1938-4E14-A6CB-106C22FA66A5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50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37312"/>
            <a:ext cx="9129643" cy="6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4001" y="44226"/>
            <a:ext cx="8640535" cy="4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1" y="692696"/>
            <a:ext cx="8640535" cy="547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76"/>
            <a:ext cx="1747540" cy="3448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23F67E-D5C3-EDC4-592B-A0A22CC0B306}"/>
              </a:ext>
            </a:extLst>
          </p:cNvPr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015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6pPr>
      <a:lvl7pPr marL="68403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7pPr>
      <a:lvl8pPr marL="1026046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8pPr>
      <a:lvl9pPr marL="136806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9pPr>
    </p:titleStyle>
    <p:bodyStyle>
      <a:lvl1pPr marL="187633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2901" indent="-188821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2pPr>
      <a:lvl3pPr marL="939355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75638" indent="-239886" algn="l" defTabSz="957169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  <a:ea typeface="ＭＳ Ｐゴシック" charset="-128"/>
        </a:defRPr>
      </a:lvl4pPr>
      <a:lvl5pPr marL="2151847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5pPr>
      <a:lvl6pPr marL="2493862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6pPr>
      <a:lvl7pPr marL="283587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7pPr>
      <a:lvl8pPr marL="3177893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8pPr>
      <a:lvl9pPr marL="351990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3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6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7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092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07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123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37312"/>
            <a:ext cx="9129643" cy="6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4001" y="44226"/>
            <a:ext cx="8640535" cy="4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1" y="692696"/>
            <a:ext cx="8640535" cy="547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62"/>
            <a:ext cx="1747540" cy="3448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1CB2D7-DC99-9987-0386-63FAA777DFD6}"/>
              </a:ext>
            </a:extLst>
          </p:cNvPr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015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6pPr>
      <a:lvl7pPr marL="68403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7pPr>
      <a:lvl8pPr marL="1026046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8pPr>
      <a:lvl9pPr marL="136806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9pPr>
    </p:titleStyle>
    <p:bodyStyle>
      <a:lvl1pPr marL="187633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2901" indent="-188821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2pPr>
      <a:lvl3pPr marL="939355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75638" indent="-239886" algn="l" defTabSz="957169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  <a:ea typeface="ＭＳ Ｐゴシック" charset="-128"/>
        </a:defRPr>
      </a:lvl4pPr>
      <a:lvl5pPr marL="2151847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5pPr>
      <a:lvl6pPr marL="2493862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6pPr>
      <a:lvl7pPr marL="283587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7pPr>
      <a:lvl8pPr marL="3177893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8pPr>
      <a:lvl9pPr marL="351990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3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6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7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092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07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123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01898" y="1916832"/>
            <a:ext cx="4139952" cy="40720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Energy Performance Certificate Reform – Meeting with SFHA</a:t>
            </a:r>
            <a:b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24 April 2025</a:t>
            </a:r>
            <a:b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000">
                <a:latin typeface="Arial"/>
                <a:ea typeface="ＭＳ Ｐゴシック"/>
                <a:cs typeface="Arial"/>
              </a:rPr>
            </a:br>
            <a:r>
              <a:rPr lang="en-GB" sz="2000">
                <a:latin typeface="Arial"/>
                <a:ea typeface="ＭＳ Ｐゴシック"/>
                <a:cs typeface="Arial"/>
              </a:rPr>
              <a:t>Ross Loveridge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/>
                <a:ea typeface="ＭＳ Ｐゴシック"/>
                <a:cs typeface="Arial"/>
              </a:rPr>
              <a:t>Patrick Mason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268760"/>
            <a:ext cx="3546641" cy="6480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4001" y="44226"/>
            <a:ext cx="8640535" cy="4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ctr" anchorCtr="0" compatLnSpc="1">
            <a:prstTxWarp prst="textNoShape">
              <a:avLst/>
            </a:prstTxWarp>
          </a:bodyPr>
          <a:lstStyle>
            <a:lvl1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015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6pPr>
            <a:lvl7pPr marL="68403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7pPr>
            <a:lvl8pPr marL="1026046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8pPr>
            <a:lvl9pPr marL="136806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9pPr>
          </a:lstStyle>
          <a:p>
            <a:endParaRPr lang="en-GB" sz="2400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8" y="1000589"/>
            <a:ext cx="4139953" cy="4988255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C7EF649-0E5A-137F-4129-D943020A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31" y="5364113"/>
            <a:ext cx="977545" cy="6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9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2132856"/>
            <a:ext cx="8640535" cy="2232248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the Change Happen</a:t>
            </a:r>
          </a:p>
          <a:p>
            <a:pPr marL="0" indent="0" algn="ctr">
              <a:buNone/>
            </a:pPr>
            <a:endParaRPr lang="en-GB" sz="8000">
              <a:solidFill>
                <a:schemeClr val="tx2"/>
              </a:solidFill>
            </a:endParaRP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6660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08E49A-F242-865A-1E48-0F6C36135E17}"/>
              </a:ext>
            </a:extLst>
          </p:cNvPr>
          <p:cNvSpPr/>
          <p:nvPr/>
        </p:nvSpPr>
        <p:spPr bwMode="auto">
          <a:xfrm>
            <a:off x="62502" y="2162960"/>
            <a:ext cx="8856984" cy="407975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4F1A59-139E-D3BE-23B9-A30BC1945319}"/>
              </a:ext>
            </a:extLst>
          </p:cNvPr>
          <p:cNvSpPr/>
          <p:nvPr/>
        </p:nvSpPr>
        <p:spPr bwMode="auto">
          <a:xfrm>
            <a:off x="62502" y="1208620"/>
            <a:ext cx="8856984" cy="86139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973"/>
            <a:ext cx="8640535" cy="490991"/>
          </a:xfrm>
        </p:spPr>
        <p:txBody>
          <a:bodyPr/>
          <a:lstStyle/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Making the change happen –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Technical Infrastructure &amp; Operational Governance</a:t>
            </a:r>
            <a:br>
              <a:rPr lang="en-US"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08" y="1208621"/>
            <a:ext cx="8640535" cy="867314"/>
          </a:xfrm>
        </p:spPr>
        <p:txBody>
          <a:bodyPr/>
          <a:lstStyle/>
          <a:p>
            <a:pPr marL="0" indent="0">
              <a:buNone/>
            </a:pP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Infrastructure design and build – maximum sharing with UKG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EPC Register </a:t>
            </a: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using UKG cloud calculation service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GB" sz="1400" b="1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Calculation Methodology </a:t>
            </a: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UK Home Energy Model – adapted to Scotland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C4D32-C219-234D-E4AC-CD814C6E89E8}"/>
              </a:ext>
            </a:extLst>
          </p:cNvPr>
          <p:cNvSpPr txBox="1"/>
          <p:nvPr/>
        </p:nvSpPr>
        <p:spPr>
          <a:xfrm>
            <a:off x="224514" y="2325408"/>
            <a:ext cx="8739595" cy="375485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GB"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Governance</a:t>
            </a:r>
          </a:p>
          <a:p>
            <a:pPr marL="342900" indent="-342900">
              <a:buClr>
                <a:srgbClr val="0070C0"/>
              </a:buClr>
              <a:buFontTx/>
              <a:buChar char="-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Operational Framework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– strengthen oversight of market:</a:t>
            </a:r>
          </a:p>
          <a:p>
            <a:pPr marL="800100" lvl="1" indent="-342900">
              <a:buClr>
                <a:srgbClr val="0070C0"/>
              </a:buClr>
              <a:buFontTx/>
              <a:buChar char="-"/>
            </a:pP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Accreditation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– (re)-appointment of Approved Organisations and new market entrants</a:t>
            </a:r>
          </a:p>
          <a:p>
            <a:pPr marL="800100" lvl="1" indent="-342900">
              <a:buClr>
                <a:srgbClr val="0070C0"/>
              </a:buClr>
              <a:buFontTx/>
              <a:buChar char="-"/>
            </a:pP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buClr>
                <a:srgbClr val="0070C0"/>
              </a:buClr>
              <a:buFontTx/>
              <a:buChar char="-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review National Occupational Standards with UKG</a:t>
            </a:r>
          </a:p>
          <a:p>
            <a:pPr marL="1257300" lvl="2" indent="-342900">
              <a:buClr>
                <a:srgbClr val="0070C0"/>
              </a:buClr>
              <a:buFontTx/>
              <a:buChar char="-"/>
            </a:pP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ensuring assessors trained in new HEM methodology and new ratings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70C0"/>
              </a:buClr>
              <a:buFontTx/>
              <a:buChar char="-"/>
            </a:pP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– support 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through toolkit working with 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COSLA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70C0"/>
              </a:buClr>
              <a:buFontTx/>
              <a:buChar char="-"/>
            </a:pP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Quality assurance:</a:t>
            </a:r>
          </a:p>
          <a:p>
            <a:pPr marL="1257300" lvl="2" indent="-342900">
              <a:buClr>
                <a:srgbClr val="0070C0"/>
              </a:buClr>
              <a:buFontTx/>
              <a:buChar char="-"/>
            </a:pP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desk-based audit with n</a:t>
            </a: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 onsite Audit &amp; Inspection of certificates – to ensure reliability and accuracy of assessors’ work; drive up the quality of assessments for consumers; align with EU (work with Ireland and Denmark)</a:t>
            </a:r>
            <a:endParaRPr lang="en-GB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70C0"/>
              </a:buClr>
              <a:buFontTx/>
              <a:buChar char="-"/>
            </a:pP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Consumer protection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buClr>
                <a:srgbClr val="0070C0"/>
              </a:buClr>
              <a:buFontTx/>
              <a:buChar char="-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Work with UKG to consider Ombudsman</a:t>
            </a:r>
          </a:p>
          <a:p>
            <a:pPr marL="800100" lvl="1" indent="-342900">
              <a:buClr>
                <a:srgbClr val="0070C0"/>
              </a:buClr>
              <a:buFontTx/>
              <a:buChar char="-"/>
            </a:pP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Comms and engagement with market</a:t>
            </a:r>
          </a:p>
          <a:p>
            <a:pPr marL="1257300" lvl="2" indent="-342900">
              <a:buClr>
                <a:srgbClr val="0070C0"/>
              </a:buClr>
              <a:buFontTx/>
              <a:buChar char="-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engage estate and lettings agents and conveyancing solicitors; input to Home Report Review</a:t>
            </a:r>
          </a:p>
          <a:p>
            <a:pPr marL="1257300" lvl="2" indent="-342900">
              <a:buClr>
                <a:srgbClr val="0070C0"/>
              </a:buClr>
              <a:buFontTx/>
              <a:buChar char="-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engage general public on changes to rating system</a:t>
            </a:r>
          </a:p>
          <a:p>
            <a:pPr marL="1257300" lvl="2" indent="-342900">
              <a:buClr>
                <a:srgbClr val="0070C0"/>
              </a:buClr>
              <a:buFontTx/>
              <a:buChar char="-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engage government delivery programmes</a:t>
            </a:r>
            <a:endParaRPr lang="en-GB" sz="1900" b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19F91-C1BE-4CB0-92F8-381298765C16}"/>
              </a:ext>
            </a:extLst>
          </p:cNvPr>
          <p:cNvSpPr txBox="1"/>
          <p:nvPr/>
        </p:nvSpPr>
        <p:spPr>
          <a:xfrm>
            <a:off x="62502" y="727676"/>
            <a:ext cx="8266670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l"/>
            <a:r>
              <a:rPr lang="en-US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</a:t>
            </a:r>
            <a:r>
              <a:rPr lang="en-US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onsultation on </a:t>
            </a:r>
            <a:r>
              <a:rPr lang="en-US" sz="1800" b="1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lodgement</a:t>
            </a:r>
            <a:r>
              <a:rPr lang="en-US" sz="1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fees and penalty charges</a:t>
            </a:r>
            <a:endParaRPr lang="en-GB" sz="19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C0E06E-C52B-FB50-59DB-D9180CACED52}"/>
              </a:ext>
            </a:extLst>
          </p:cNvPr>
          <p:cNvSpPr/>
          <p:nvPr/>
        </p:nvSpPr>
        <p:spPr bwMode="auto">
          <a:xfrm>
            <a:off x="62502" y="721616"/>
            <a:ext cx="8856984" cy="36931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2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8805C-A94D-6323-0944-E9E9DE61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80A8B3-C96A-7A07-0E76-B0F45A33CA9A}"/>
              </a:ext>
            </a:extLst>
          </p:cNvPr>
          <p:cNvSpPr/>
          <p:nvPr/>
        </p:nvSpPr>
        <p:spPr bwMode="auto">
          <a:xfrm>
            <a:off x="62502" y="2888494"/>
            <a:ext cx="8856984" cy="198096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68344E-4D43-3E1A-126F-303F13ECEAAF}"/>
              </a:ext>
            </a:extLst>
          </p:cNvPr>
          <p:cNvSpPr/>
          <p:nvPr/>
        </p:nvSpPr>
        <p:spPr bwMode="auto">
          <a:xfrm>
            <a:off x="62502" y="810697"/>
            <a:ext cx="8856984" cy="174521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90263-8E49-6E48-F386-D5D8DF0E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973"/>
            <a:ext cx="8640535" cy="490991"/>
          </a:xfrm>
        </p:spPr>
        <p:txBody>
          <a:bodyPr/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New Register - Opportunities</a:t>
            </a:r>
            <a:br>
              <a:rPr lang="en-US"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7B84A-065E-72D9-2F50-B48EB1EF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2" y="774962"/>
            <a:ext cx="8640535" cy="1578945"/>
          </a:xfrm>
        </p:spPr>
        <p:txBody>
          <a:bodyPr/>
          <a:lstStyle/>
          <a:p>
            <a:pPr marL="0" indent="0">
              <a:buNone/>
            </a:pP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Register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 by Energy Saving Trust on behalf of Scottish Ministers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 significant development to work with new Home Energy Model, and calculation infrastructure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 will bring the register in-house at the same time as moving to the Home Energy Model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 has ~60% coverage of domestic buildings and ~30% of non-domestic buildings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is not perfect</a:t>
            </a: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e.g. some missing </a:t>
            </a:r>
            <a:r>
              <a:rPr lang="en-GB" sz="1400" kern="1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UPRNS</a:t>
            </a: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(common for new builds) not retrospectively added</a:t>
            </a:r>
            <a:endParaRPr lang="en-GB" sz="1400" kern="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en-GB" sz="1400" kern="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60DF72-E2DB-5497-381D-6DB0C3276B7B}"/>
              </a:ext>
            </a:extLst>
          </p:cNvPr>
          <p:cNvSpPr txBox="1">
            <a:spLocks/>
          </p:cNvSpPr>
          <p:nvPr/>
        </p:nvSpPr>
        <p:spPr bwMode="auto">
          <a:xfrm>
            <a:off x="62501" y="2888493"/>
            <a:ext cx="8640535" cy="19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t" anchorCtr="0" compatLnSpc="1">
            <a:prstTxWarp prst="textNoShape">
              <a:avLst/>
            </a:prstTxWarp>
          </a:bodyPr>
          <a:lstStyle>
            <a:lvl1pPr marL="187633" indent="-187633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62901" indent="-188821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39355" indent="-187633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75638" indent="-239886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51847" indent="-236323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93862" indent="-236323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35878" indent="-236323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177893" indent="-236323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519908" indent="-236323" algn="l" defTabSz="957169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GB" sz="1400" b="1" ker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Register</a:t>
            </a:r>
            <a:endParaRPr lang="en-GB" sz="1400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Developed from scratch on SG infrastructure (supported by ‘database as a service’)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 to consider whether other policies would benefit from a Unique Property Reference Number-indexed database of buildings (using One Scotland Gazetteer </a:t>
            </a:r>
            <a:r>
              <a:rPr lang="en-GB" sz="1400" kern="1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UPRNs</a:t>
            </a: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data could be appended to each </a:t>
            </a:r>
            <a:r>
              <a:rPr lang="en-GB" sz="1400" kern="1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UPRN</a:t>
            </a: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record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GB" sz="14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project inception so keen to understand whether other policies could benefit from this database – e.g. in future it could potentially support other building data, such as that for a building passport or information gathered through a Home Report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endParaRPr lang="en-GB" sz="1400" kern="10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4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Part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2132856"/>
            <a:ext cx="8640535" cy="2232248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for reform</a:t>
            </a:r>
          </a:p>
          <a:p>
            <a:pPr marL="0" indent="0" algn="ctr">
              <a:buNone/>
            </a:pPr>
            <a:endParaRPr lang="en-GB" sz="8000">
              <a:solidFill>
                <a:schemeClr val="tx2"/>
              </a:solidFill>
            </a:endParaRP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7038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16D5F1-E0B1-3F91-B39B-CBCDE6F23584}"/>
              </a:ext>
            </a:extLst>
          </p:cNvPr>
          <p:cNvSpPr/>
          <p:nvPr/>
        </p:nvSpPr>
        <p:spPr bwMode="auto">
          <a:xfrm>
            <a:off x="75305" y="843677"/>
            <a:ext cx="8993390" cy="1952367"/>
          </a:xfrm>
          <a:prstGeom prst="roundRect">
            <a:avLst/>
          </a:prstGeom>
          <a:solidFill>
            <a:srgbClr val="DEF97B">
              <a:alpha val="10001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3F898A-3E45-5918-35CE-11F0027B27B6}"/>
              </a:ext>
            </a:extLst>
          </p:cNvPr>
          <p:cNvSpPr txBox="1">
            <a:spLocks/>
          </p:cNvSpPr>
          <p:nvPr/>
        </p:nvSpPr>
        <p:spPr>
          <a:xfrm>
            <a:off x="75305" y="44226"/>
            <a:ext cx="8993390" cy="79945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015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6pPr>
            <a:lvl7pPr marL="68403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7pPr>
            <a:lvl8pPr marL="1026046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8pPr>
            <a:lvl9pPr marL="136806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9pPr>
          </a:lstStyle>
          <a:p>
            <a:r>
              <a:rPr lang="en-GB" sz="2400" kern="0">
                <a:latin typeface="Arial"/>
                <a:ea typeface="ＭＳ Ｐゴシック"/>
                <a:cs typeface="Arial"/>
              </a:rPr>
              <a:t>Timetable for reform</a:t>
            </a:r>
            <a:endParaRPr lang="en-GB" sz="21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078BD7-6C9D-BABD-7C36-EDA001EE5CBE}"/>
              </a:ext>
            </a:extLst>
          </p:cNvPr>
          <p:cNvSpPr/>
          <p:nvPr/>
        </p:nvSpPr>
        <p:spPr bwMode="auto">
          <a:xfrm>
            <a:off x="75305" y="2891480"/>
            <a:ext cx="8993389" cy="1075039"/>
          </a:xfrm>
          <a:prstGeom prst="roundRect">
            <a:avLst/>
          </a:prstGeom>
          <a:solidFill>
            <a:schemeClr val="accent4">
              <a:lumMod val="75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D7D0-39B8-D2C6-A1BF-05FFF812BA7B}"/>
              </a:ext>
            </a:extLst>
          </p:cNvPr>
          <p:cNvSpPr txBox="1"/>
          <p:nvPr/>
        </p:nvSpPr>
        <p:spPr>
          <a:xfrm>
            <a:off x="234778" y="843677"/>
            <a:ext cx="8439665" cy="549379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l"/>
            <a:r>
              <a:rPr lang="en-GB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Feb-Mar 2025 – technical consultation; BRIA interviews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Apr-May 2025 – consultation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Jun-Aug 2025 – regulations drafting, finalisation of BRIA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-Nov 2025 – regulations laid and scrutinised in Parliament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Dec-Jun 2026 – comms and engagement with public and market actors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Autumn 2026 – regulations in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Technical infrastructure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Feb 25-Jun 2026 – design, build, test new EPC Register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Feb 25-Jun 2026 – design, build, test new EPC Calculation Methodology and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Autumn 2026 – new infrastructure goes live</a:t>
            </a:r>
          </a:p>
          <a:p>
            <a:pPr algn="l"/>
            <a:endParaRPr lang="en-GB" sz="1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Operational governance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Feb-Mar 2025 – finalise Operational Framework review and Approved Org engagement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Summer 2025 – agree key objectives and performance indicators for new Framework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Winter 25-2026 – notify market and (re-)appoint AOs and new entrants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Spring 2027 – establishment of onsite audit and inspection function</a:t>
            </a:r>
          </a:p>
          <a:p>
            <a:pPr algn="l"/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9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A0B7FE-DF99-B4B1-A2E1-421FADE59297}"/>
              </a:ext>
            </a:extLst>
          </p:cNvPr>
          <p:cNvSpPr/>
          <p:nvPr/>
        </p:nvSpPr>
        <p:spPr bwMode="auto">
          <a:xfrm>
            <a:off x="75304" y="4061955"/>
            <a:ext cx="8993389" cy="1421801"/>
          </a:xfrm>
          <a:prstGeom prst="roundRect">
            <a:avLst/>
          </a:prstGeom>
          <a:solidFill>
            <a:schemeClr val="accent6"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5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732" y="535217"/>
            <a:ext cx="8640535" cy="5040560"/>
          </a:xfrm>
        </p:spPr>
        <p:txBody>
          <a:bodyPr/>
          <a:lstStyle/>
          <a:p>
            <a:pPr marL="0" indent="0">
              <a:buNone/>
            </a:pPr>
            <a:r>
              <a:rPr lang="en-GB" sz="1400"/>
              <a:t> 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GB" sz="2400" b="1">
                <a:latin typeface="Arial"/>
                <a:ea typeface="ＭＳ Ｐゴシック"/>
                <a:cs typeface="Arial"/>
              </a:rPr>
              <a:t>What are </a:t>
            </a:r>
            <a:r>
              <a:rPr lang="en-GB" sz="2400" b="1" err="1">
                <a:latin typeface="Arial"/>
                <a:ea typeface="ＭＳ Ｐゴシック"/>
                <a:cs typeface="Arial"/>
              </a:rPr>
              <a:t>EPCs</a:t>
            </a:r>
            <a:r>
              <a:rPr lang="en-GB" sz="2400" b="1">
                <a:latin typeface="Arial"/>
                <a:ea typeface="ＭＳ Ｐゴシック"/>
                <a:cs typeface="Arial"/>
              </a:rPr>
              <a:t> and what are the issues?</a:t>
            </a: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tx2"/>
              </a:buClr>
              <a:buAutoNum type="arabicPeriod"/>
            </a:pPr>
            <a:r>
              <a:rPr lang="en-GB" sz="2400" b="1">
                <a:latin typeface="Arial"/>
                <a:ea typeface="ＭＳ Ｐゴシック"/>
                <a:cs typeface="Arial"/>
              </a:rPr>
              <a:t>What is SG doing to address these issues?</a:t>
            </a:r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Making the change happen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Timetable for reform</a:t>
            </a:r>
          </a:p>
          <a:p>
            <a:pPr marL="0" indent="0">
              <a:buClr>
                <a:srgbClr val="0070C0"/>
              </a:buClr>
              <a:buNone/>
            </a:pPr>
            <a:endParaRPr lang="en-GB" sz="1800"/>
          </a:p>
          <a:p>
            <a:pPr marL="0" indent="0">
              <a:buClr>
                <a:srgbClr val="0070C0"/>
              </a:buClr>
              <a:buNone/>
            </a:pPr>
            <a:endParaRPr lang="en-GB" sz="1800"/>
          </a:p>
          <a:p>
            <a:pPr marL="0" indent="0">
              <a:buNone/>
            </a:pP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481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1539089"/>
            <a:ext cx="8640535" cy="2826015"/>
          </a:xfrm>
        </p:spPr>
        <p:txBody>
          <a:bodyPr/>
          <a:lstStyle/>
          <a:p>
            <a:pPr marL="187325" indent="-187325"/>
            <a:endParaRPr lang="en-GB" sz="2400"/>
          </a:p>
          <a:p>
            <a:pPr marL="0" indent="0" algn="ctr">
              <a:buNone/>
            </a:pPr>
            <a:r>
              <a:rPr lang="en-GB" sz="5400" b="1">
                <a:solidFill>
                  <a:srgbClr val="1F497D"/>
                </a:solidFill>
                <a:latin typeface="Arial"/>
                <a:ea typeface="ＭＳ Ｐゴシック"/>
                <a:cs typeface="Arial"/>
              </a:rPr>
              <a:t>What are EPCs and what are the issues?</a:t>
            </a:r>
            <a:endParaRPr lang="en-GB">
              <a:ea typeface="ＭＳ Ｐゴシック"/>
            </a:endParaRPr>
          </a:p>
          <a:p>
            <a:pPr marL="0" indent="0" algn="ctr">
              <a:buNone/>
            </a:pPr>
            <a:endParaRPr lang="en-GB" sz="8000">
              <a:solidFill>
                <a:schemeClr val="tx2"/>
              </a:solidFill>
            </a:endParaRPr>
          </a:p>
          <a:p>
            <a:pPr marL="187325" indent="-187325"/>
            <a:endParaRPr lang="en-GB" sz="2400"/>
          </a:p>
          <a:p>
            <a:pPr marL="187325" indent="-187325"/>
            <a:endParaRPr lang="en-GB" sz="2400"/>
          </a:p>
          <a:p>
            <a:pPr marL="187325" indent="-187325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05497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026D-6C34-42BD-8B73-524FD52E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err="1">
                <a:latin typeface="Arial" panose="020B0604020202020204" pitchFamily="34" charset="0"/>
                <a:cs typeface="Arial" panose="020B0604020202020204" pitchFamily="34" charset="0"/>
              </a:rPr>
              <a:t>EPCs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in Scotland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5530313-FE15-9726-8B61-141E8C5B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32" y="4160941"/>
            <a:ext cx="2137371" cy="10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AC41F8-B6D6-10CD-D33E-0B92E469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565" y="1484785"/>
            <a:ext cx="6586871" cy="2262991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Cheap Home Report - Cheap Survey Scotland | Home Report For You">
            <a:extLst>
              <a:ext uri="{FF2B5EF4-FFF2-40B4-BE49-F238E27FC236}">
                <a16:creationId xmlns:a16="http://schemas.microsoft.com/office/drawing/2014/main" id="{5A92851A-3BA6-9A95-DA85-E3AC9F37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26" y="1628374"/>
            <a:ext cx="1695463" cy="1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87F0A-E440-7004-4815-51A922C8AFCD}"/>
              </a:ext>
            </a:extLst>
          </p:cNvPr>
          <p:cNvSpPr txBox="1"/>
          <p:nvPr/>
        </p:nvSpPr>
        <p:spPr>
          <a:xfrm>
            <a:off x="166668" y="764008"/>
            <a:ext cx="529165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35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EPCs</a:t>
            </a:r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are: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Vital, established part of the Scottish property market since 2009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when building is advertised for sale or rent, or </a:t>
            </a:r>
          </a:p>
          <a:p>
            <a:pPr>
              <a:buClr>
                <a:srgbClr val="4F81BD"/>
              </a:buClr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constructed.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part of Home Report. 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tool to provide basic, standardised consumer</a:t>
            </a:r>
          </a:p>
          <a:p>
            <a:pPr>
              <a:buClr>
                <a:srgbClr val="4F81BD"/>
              </a:buClr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around the heating and fabric elements of a building.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basis for government funding schemes (ECO, </a:t>
            </a:r>
            <a:r>
              <a:rPr lang="en-GB" sz="135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WHS</a:t>
            </a: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5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</a:t>
            </a: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4F81BD"/>
              </a:buClr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ABS, </a:t>
            </a:r>
            <a:r>
              <a:rPr lang="en-GB" sz="135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</a:t>
            </a: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etc.). 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used by </a:t>
            </a:r>
            <a:r>
              <a:rPr lang="en-GB" sz="135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5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RSLs</a:t>
            </a: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35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EESSH</a:t>
            </a: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Fuel Poverty Strategy </a:t>
            </a:r>
          </a:p>
          <a:p>
            <a:pPr>
              <a:buClr>
                <a:srgbClr val="4F81BD"/>
              </a:buClr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– increasingly – mortgage providers to understand the </a:t>
            </a:r>
          </a:p>
          <a:p>
            <a:pPr>
              <a:buClr>
                <a:srgbClr val="4F81BD"/>
              </a:buClr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their stock). 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legacy from EU membership, retained across UK.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Currently around </a:t>
            </a:r>
            <a:r>
              <a:rPr lang="en-GB"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million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EPCs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in Scotland.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Roughly </a:t>
            </a:r>
            <a:r>
              <a:rPr lang="en-GB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of the housing stock has an EPC.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Approx. </a:t>
            </a:r>
            <a:r>
              <a:rPr lang="en-GB" sz="1400" b="1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200k</a:t>
            </a:r>
            <a:r>
              <a:rPr lang="en-GB"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domestic,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5k</a:t>
            </a:r>
            <a:r>
              <a:rPr lang="en-GB" sz="14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non-domestic p.a.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3,350 assessors;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accredited by </a:t>
            </a:r>
            <a:r>
              <a:rPr lang="en-GB" sz="14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‘Approved Organisations’</a:t>
            </a:r>
            <a:r>
              <a:rPr lang="en-GB" sz="14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ü"/>
            </a:pPr>
            <a:endParaRPr lang="en-GB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EE586D-181D-39B3-DD9A-194A163986E0}"/>
              </a:ext>
            </a:extLst>
          </p:cNvPr>
          <p:cNvSpPr/>
          <p:nvPr/>
        </p:nvSpPr>
        <p:spPr bwMode="auto">
          <a:xfrm>
            <a:off x="22672" y="662802"/>
            <a:ext cx="5363781" cy="3862596"/>
          </a:xfrm>
          <a:prstGeom prst="roundRect">
            <a:avLst/>
          </a:prstGeom>
          <a:solidFill>
            <a:schemeClr val="accent3"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959644" fontAlgn="base">
              <a:spcBef>
                <a:spcPct val="0"/>
              </a:spcBef>
              <a:spcAft>
                <a:spcPct val="0"/>
              </a:spcAft>
            </a:pPr>
            <a:endParaRPr lang="en-GB" sz="975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F900B-5460-75A0-90DD-CEE7EA0F41E2}"/>
              </a:ext>
            </a:extLst>
          </p:cNvPr>
          <p:cNvSpPr txBox="1"/>
          <p:nvPr/>
        </p:nvSpPr>
        <p:spPr>
          <a:xfrm>
            <a:off x="166668" y="4781841"/>
            <a:ext cx="491763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35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EPCs</a:t>
            </a:r>
            <a:r>
              <a:rPr lang="en-GB" sz="13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not:</a:t>
            </a:r>
          </a:p>
          <a:p>
            <a:pPr>
              <a:buClr>
                <a:srgbClr val="9BBB59"/>
              </a:buClr>
              <a:buFont typeface="Arial" panose="020B0604020202020204" pitchFamily="34" charset="0"/>
              <a:buChar char="×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accurate predictor of future energy costs.</a:t>
            </a:r>
          </a:p>
          <a:p>
            <a:pPr>
              <a:buClr>
                <a:srgbClr val="9BBB59"/>
              </a:buClr>
              <a:buFont typeface="Arial" panose="020B0604020202020204" pitchFamily="34" charset="0"/>
              <a:buChar char="×"/>
            </a:pPr>
            <a:r>
              <a:rPr lang="en-GB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substitute for a detailed, bespoke technical assessment of the most appropriate heating and fabric measures for a building.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88666DD-209D-C8A3-D8A0-0BEF867840B8}"/>
              </a:ext>
            </a:extLst>
          </p:cNvPr>
          <p:cNvSpPr/>
          <p:nvPr/>
        </p:nvSpPr>
        <p:spPr bwMode="auto">
          <a:xfrm>
            <a:off x="22672" y="4754189"/>
            <a:ext cx="5363781" cy="1186384"/>
          </a:xfrm>
          <a:prstGeom prst="roundRect">
            <a:avLst/>
          </a:prstGeom>
          <a:solidFill>
            <a:schemeClr val="tx2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959644" fontAlgn="base">
              <a:spcBef>
                <a:spcPct val="0"/>
              </a:spcBef>
              <a:spcAft>
                <a:spcPct val="0"/>
              </a:spcAft>
            </a:pPr>
            <a:endParaRPr lang="en-GB" sz="975" b="1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3" name="Picture 4" descr="Appendix B - Background information on Energy Efficient Scotland and ...">
            <a:extLst>
              <a:ext uri="{FF2B5EF4-FFF2-40B4-BE49-F238E27FC236}">
                <a16:creationId xmlns:a16="http://schemas.microsoft.com/office/drawing/2014/main" id="{9C8FF3E1-1730-80CF-043F-88C4A32A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00" y="1484785"/>
            <a:ext cx="2039484" cy="23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9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84E811-C37B-F3D2-7A09-B86AF266929D}"/>
              </a:ext>
            </a:extLst>
          </p:cNvPr>
          <p:cNvSpPr/>
          <p:nvPr/>
        </p:nvSpPr>
        <p:spPr bwMode="auto">
          <a:xfrm>
            <a:off x="19570" y="4345657"/>
            <a:ext cx="5365505" cy="188694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16D5F1-E0B1-3F91-B39B-CBCDE6F23584}"/>
              </a:ext>
            </a:extLst>
          </p:cNvPr>
          <p:cNvSpPr/>
          <p:nvPr/>
        </p:nvSpPr>
        <p:spPr bwMode="auto">
          <a:xfrm>
            <a:off x="0" y="644604"/>
            <a:ext cx="5404646" cy="3554819"/>
          </a:xfrm>
          <a:prstGeom prst="roundRect">
            <a:avLst/>
          </a:prstGeom>
          <a:solidFill>
            <a:srgbClr val="DEF97B">
              <a:alpha val="10001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53BAA-98E6-3833-AE7E-695779FA7F3D}"/>
              </a:ext>
            </a:extLst>
          </p:cNvPr>
          <p:cNvSpPr txBox="1"/>
          <p:nvPr/>
        </p:nvSpPr>
        <p:spPr>
          <a:xfrm>
            <a:off x="146877" y="662249"/>
            <a:ext cx="5110892" cy="35548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calculation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EPCs are a </a:t>
            </a:r>
            <a:r>
              <a:rPr lang="en-GB" sz="1500" u="sng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standardised assessment</a:t>
            </a: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they make </a:t>
            </a:r>
            <a:r>
              <a:rPr lang="en-GB" sz="1500" u="sng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modelled assumptions</a:t>
            </a: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about a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the </a:t>
            </a:r>
            <a:r>
              <a:rPr lang="en-GB" sz="1500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 Assessment Procedure</a:t>
            </a: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used since 2008 across UK (updated)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Assessors must visit the building in-person to record information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 construction and 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Presence of energy efficiency features (in walls, windows, roof, floors)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 of heating system (and cooling system) and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ea typeface="Times New Roman" panose="02020603050405020304" pitchFamily="18" charset="0"/>
                <a:cs typeface="Arial"/>
              </a:rPr>
              <a:t>Two main domestic ratings: ‘Energy Efficiency Rating’ and ‘Environmental Impact Rating’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3F898A-3E45-5918-35CE-11F0027B27B6}"/>
              </a:ext>
            </a:extLst>
          </p:cNvPr>
          <p:cNvSpPr txBox="1">
            <a:spLocks/>
          </p:cNvSpPr>
          <p:nvPr/>
        </p:nvSpPr>
        <p:spPr>
          <a:xfrm>
            <a:off x="254001" y="44226"/>
            <a:ext cx="8640535" cy="49099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015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6pPr>
            <a:lvl7pPr marL="68403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7pPr>
            <a:lvl8pPr marL="1026046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8pPr>
            <a:lvl9pPr marL="136806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9pPr>
          </a:lstStyle>
          <a:p>
            <a:r>
              <a:rPr lang="en-GB" sz="2200" kern="0">
                <a:latin typeface="Arial"/>
                <a:ea typeface="ＭＳ Ｐゴシック"/>
                <a:cs typeface="Arial"/>
              </a:rPr>
              <a:t>How are </a:t>
            </a:r>
            <a:r>
              <a:rPr lang="en-GB" sz="2200" kern="0" err="1">
                <a:latin typeface="Arial"/>
                <a:ea typeface="ＭＳ Ｐゴシック"/>
                <a:cs typeface="Arial"/>
              </a:rPr>
              <a:t>EPCs</a:t>
            </a:r>
            <a:r>
              <a:rPr lang="en-GB" sz="2200" kern="0">
                <a:latin typeface="Arial"/>
                <a:ea typeface="ＭＳ Ｐゴシック"/>
                <a:cs typeface="Arial"/>
              </a:rPr>
              <a:t> currently calculated and what needs to change?</a:t>
            </a:r>
            <a:endParaRPr lang="en-GB" sz="22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9F3C88B-7A8F-40D5-77FA-F932BA5E8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8" t="13787" r="34523" b="4472"/>
          <a:stretch/>
        </p:blipFill>
        <p:spPr bwMode="auto">
          <a:xfrm>
            <a:off x="5534370" y="662249"/>
            <a:ext cx="3360166" cy="480851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8531EC-95FE-25C3-D6F9-CFC20DBFC8AA}"/>
              </a:ext>
            </a:extLst>
          </p:cNvPr>
          <p:cNvSpPr txBox="1"/>
          <p:nvPr/>
        </p:nvSpPr>
        <p:spPr>
          <a:xfrm>
            <a:off x="216981" y="4435573"/>
            <a:ext cx="497068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>
                <a:latin typeface="Arial" panose="020B0604020202020204" pitchFamily="34" charset="0"/>
                <a:cs typeface="Arial" panose="020B0604020202020204" pitchFamily="34" charset="0"/>
              </a:rPr>
              <a:t>What needs to change? – consultation respondents and experts in bodies like CCC and Which? have told 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5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EPCs do not currently measure and </a:t>
            </a:r>
            <a:r>
              <a:rPr lang="en-GB" sz="1500" ker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incentivise </a:t>
            </a:r>
            <a:r>
              <a:rPr lang="en-GB" sz="15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most useful thing</a:t>
            </a:r>
            <a:endParaRPr lang="en-GB" sz="1500" ker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5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EPCs aren’t easy to understand</a:t>
            </a:r>
            <a:endParaRPr lang="en-GB" sz="1500" ker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50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EPCs aren’t always of good enough quality </a:t>
            </a:r>
            <a:endParaRPr lang="en-GB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C46B6-B873-6F18-356C-C9374E196B9E}"/>
              </a:ext>
            </a:extLst>
          </p:cNvPr>
          <p:cNvSpPr txBox="1"/>
          <p:nvPr/>
        </p:nvSpPr>
        <p:spPr>
          <a:xfrm>
            <a:off x="5528692" y="5474691"/>
            <a:ext cx="3132499" cy="24620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l"/>
            <a:r>
              <a:rPr lang="en-GB"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EPC Design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DCE75-1217-9397-2743-08690D599962}"/>
              </a:ext>
            </a:extLst>
          </p:cNvPr>
          <p:cNvSpPr/>
          <p:nvPr/>
        </p:nvSpPr>
        <p:spPr bwMode="auto">
          <a:xfrm>
            <a:off x="5681247" y="1053296"/>
            <a:ext cx="1318675" cy="923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2132856"/>
            <a:ext cx="8640535" cy="2232248"/>
          </a:xfrm>
        </p:spPr>
        <p:txBody>
          <a:bodyPr/>
          <a:lstStyle/>
          <a:p>
            <a:pPr marL="187325" indent="-187325"/>
            <a:endParaRPr lang="en-GB" sz="2400"/>
          </a:p>
          <a:p>
            <a:pPr marL="0" indent="0" algn="ctr">
              <a:buNone/>
            </a:pPr>
            <a:r>
              <a:rPr lang="en-GB" sz="5400" b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What is SG doing to address these issues?</a:t>
            </a:r>
            <a:endParaRPr lang="en-GB" sz="5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8000">
              <a:solidFill>
                <a:schemeClr val="tx2"/>
              </a:solidFill>
            </a:endParaRPr>
          </a:p>
          <a:p>
            <a:pPr marL="187325" indent="-187325"/>
            <a:endParaRPr lang="en-GB" sz="2400"/>
          </a:p>
          <a:p>
            <a:pPr marL="187325" indent="-187325"/>
            <a:endParaRPr lang="en-GB" sz="2400"/>
          </a:p>
          <a:p>
            <a:pPr marL="187325" indent="-187325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9218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1634C-56BE-16CB-E2FD-E4D4AA75E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2F110A-37BF-B315-93C3-A9C78A879895}"/>
              </a:ext>
            </a:extLst>
          </p:cNvPr>
          <p:cNvSpPr/>
          <p:nvPr/>
        </p:nvSpPr>
        <p:spPr bwMode="auto">
          <a:xfrm>
            <a:off x="79269" y="686534"/>
            <a:ext cx="6033809" cy="3275757"/>
          </a:xfrm>
          <a:prstGeom prst="roundRect">
            <a:avLst/>
          </a:prstGeom>
          <a:solidFill>
            <a:schemeClr val="accent3"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719733" fontAlgn="base">
              <a:spcBef>
                <a:spcPct val="0"/>
              </a:spcBef>
              <a:spcAft>
                <a:spcPct val="0"/>
              </a:spcAft>
            </a:pPr>
            <a:endParaRPr lang="en-GB" sz="731" b="1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AC8FE-900D-2205-95D1-00B83156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>
                <a:latin typeface="Arial"/>
                <a:ea typeface="ＭＳ Ｐゴシック"/>
                <a:cs typeface="Arial"/>
              </a:rPr>
              <a:t>EPC Reform – one page summary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7BC1AB-08D5-F5A8-6D6E-A056482D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25" y="1970840"/>
            <a:ext cx="4940153" cy="1697243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sz="9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B87EC-4F44-E198-E621-6C91D775EE90}"/>
              </a:ext>
            </a:extLst>
          </p:cNvPr>
          <p:cNvSpPr txBox="1"/>
          <p:nvPr/>
        </p:nvSpPr>
        <p:spPr>
          <a:xfrm>
            <a:off x="254002" y="782425"/>
            <a:ext cx="5519846" cy="3795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SG has committed to doing: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Response sets out final decisions on reform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introduce new EPC regulations in the Scottish Parliament during 2025 and bring them into force in 2026.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 new EPC rating system for domestic buildings:</a:t>
            </a:r>
          </a:p>
          <a:p>
            <a:pPr marL="557213" lvl="1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Retention Rating (fabric energy efficiency); </a:t>
            </a:r>
          </a:p>
          <a:p>
            <a:pPr marL="557213" lvl="1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System Rating (type, emissions, efficiency, running costs)</a:t>
            </a:r>
          </a:p>
          <a:p>
            <a:pPr marL="557213" lvl="1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Cost Rating (retaining the existing SAP-based EE Rating)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 new EPC rating system for non-domestic buildings;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a redesigned EPC certificate;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the validity period of </a:t>
            </a:r>
            <a:r>
              <a:rPr lang="en-GB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EPCs</a:t>
            </a: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10 to five years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new dynamic EPC user interface to sit alongside the published EPC;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strengthened operational governance arrangements for EPC assessors and Approved Organisations to enhance quality assurance for consumers;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a new technical infrastructure: replacing Standard Assessment Procedure (SAP) with the new UK Home Energy Model (HEM) calculation methodology; a new EPC Register;</a:t>
            </a:r>
          </a:p>
          <a:p>
            <a:pPr marL="214313" indent="-214313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to work with the UK Government and devolved administrations where we share elements of the EPC regulatory system across the UK internal market</a:t>
            </a:r>
          </a:p>
          <a:p>
            <a:endParaRPr lang="en-GB" sz="1013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7DF0F-4EEA-C532-CD20-22A485BE34DE}"/>
              </a:ext>
            </a:extLst>
          </p:cNvPr>
          <p:cNvSpPr txBox="1"/>
          <p:nvPr/>
        </p:nvSpPr>
        <p:spPr>
          <a:xfrm>
            <a:off x="261326" y="4061703"/>
            <a:ext cx="44865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SG has consulted upon:</a:t>
            </a:r>
          </a:p>
          <a:p>
            <a:pPr marL="128588" indent="-128588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consultation on overall reforms – summer 2023</a:t>
            </a:r>
          </a:p>
          <a:p>
            <a:pPr marL="128588" indent="-128588">
              <a:buFontTx/>
              <a:buChar char="-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consultation on EPC lodgement fees – early 2025 (to fund the technical infrastructure of HEM and Register and to fund new onsite audit and inspection of </a:t>
            </a:r>
            <a:r>
              <a:rPr lang="en-GB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EPCs</a:t>
            </a: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 on penalty charges)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AB1F43A-CF43-858F-BDE0-99ED84C5F25F}"/>
              </a:ext>
            </a:extLst>
          </p:cNvPr>
          <p:cNvSpPr/>
          <p:nvPr/>
        </p:nvSpPr>
        <p:spPr bwMode="auto">
          <a:xfrm>
            <a:off x="79269" y="5150705"/>
            <a:ext cx="5963312" cy="1063505"/>
          </a:xfrm>
          <a:prstGeom prst="roundRect">
            <a:avLst/>
          </a:prstGeom>
          <a:solidFill>
            <a:schemeClr val="tx2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719733" fontAlgn="base">
              <a:spcBef>
                <a:spcPct val="0"/>
              </a:spcBef>
              <a:spcAft>
                <a:spcPct val="0"/>
              </a:spcAft>
            </a:pPr>
            <a:endParaRPr lang="en-GB" sz="731" b="1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6" name="Picture 5" descr="A chart of energy efficiency&#10;&#10;Description automatically generated">
            <a:extLst>
              <a:ext uri="{FF2B5EF4-FFF2-40B4-BE49-F238E27FC236}">
                <a16:creationId xmlns:a16="http://schemas.microsoft.com/office/drawing/2014/main" id="{EA9ADA4D-676D-0C00-1E87-C4F05BD25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18" y="806056"/>
            <a:ext cx="1349236" cy="1908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diagram of a house&#10;&#10;Description automatically generated">
            <a:extLst>
              <a:ext uri="{FF2B5EF4-FFF2-40B4-BE49-F238E27FC236}">
                <a16:creationId xmlns:a16="http://schemas.microsoft.com/office/drawing/2014/main" id="{8BA6AA39-1BE6-4212-AE96-692FB576D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18" y="2691454"/>
            <a:ext cx="1381226" cy="1953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0738CC61-1426-61EF-A9CB-1CAF6CBC5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15" y="4306192"/>
            <a:ext cx="1349236" cy="1908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15184-11CB-1E8A-466A-9E99DA7C71FD}"/>
              </a:ext>
            </a:extLst>
          </p:cNvPr>
          <p:cNvSpPr txBox="1"/>
          <p:nvPr/>
        </p:nvSpPr>
        <p:spPr>
          <a:xfrm>
            <a:off x="261326" y="5000391"/>
            <a:ext cx="4486521" cy="1552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01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Timeline:</a:t>
            </a:r>
          </a:p>
          <a:p>
            <a:pPr marL="128588" indent="-128588">
              <a:buFontTx/>
              <a:buChar char="-"/>
            </a:pPr>
            <a:r>
              <a:rPr lang="en-GB" sz="1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 </a:t>
            </a:r>
            <a:r>
              <a:rPr lang="en-GB" sz="1000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 regulations Sept 2025 to bring these changes into force autumn 2026</a:t>
            </a:r>
            <a:r>
              <a:rPr lang="en-GB" sz="1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8588" indent="-128588">
              <a:buFontTx/>
              <a:buChar char="-"/>
            </a:pPr>
            <a:r>
              <a:rPr lang="en-GB" sz="1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intend to align with the timeline for the UKG bringing in HEM to support new regulations in </a:t>
            </a:r>
            <a:r>
              <a:rPr lang="en-GB" sz="10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E&amp;W</a:t>
            </a:r>
            <a:r>
              <a:rPr lang="en-GB" sz="1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given we will share technical infrastructure across the UK</a:t>
            </a:r>
          </a:p>
          <a:p>
            <a:pPr marL="128588" indent="-128588">
              <a:buFontTx/>
              <a:buChar char="-"/>
            </a:pPr>
            <a:endParaRPr lang="en-GB" sz="825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128588" indent="-128588">
              <a:buFontTx/>
              <a:buChar char="-"/>
            </a:pPr>
            <a:endParaRPr lang="en-GB" sz="825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128588" indent="-128588">
              <a:buFontTx/>
              <a:buChar char="-"/>
            </a:pPr>
            <a:endParaRPr lang="en-GB" sz="825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124F51-C42F-B444-E43F-51B3F53CB05E}"/>
              </a:ext>
            </a:extLst>
          </p:cNvPr>
          <p:cNvSpPr/>
          <p:nvPr/>
        </p:nvSpPr>
        <p:spPr bwMode="auto">
          <a:xfrm>
            <a:off x="79269" y="4063723"/>
            <a:ext cx="5963312" cy="888666"/>
          </a:xfrm>
          <a:prstGeom prst="roundRect">
            <a:avLst/>
          </a:prstGeom>
          <a:solidFill>
            <a:schemeClr val="tx2">
              <a:lumMod val="60000"/>
              <a:lumOff val="40000"/>
              <a:alpha val="10001"/>
            </a:scheme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719733" fontAlgn="base">
              <a:spcBef>
                <a:spcPct val="0"/>
              </a:spcBef>
              <a:spcAft>
                <a:spcPct val="0"/>
              </a:spcAft>
            </a:pPr>
            <a:endParaRPr lang="en-GB" sz="731" b="1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4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D88A1-5962-16E1-BDE0-9722BEACC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house&#10;&#10;Description automatically generated">
            <a:extLst>
              <a:ext uri="{FF2B5EF4-FFF2-40B4-BE49-F238E27FC236}">
                <a16:creationId xmlns:a16="http://schemas.microsoft.com/office/drawing/2014/main" id="{0E08F867-A000-C9A2-A4E5-AA6B8B6BA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66" y="1138266"/>
            <a:ext cx="1841634" cy="2604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C85F28-DDA4-94DA-93C0-F9E8A77586B5}"/>
              </a:ext>
            </a:extLst>
          </p:cNvPr>
          <p:cNvSpPr/>
          <p:nvPr/>
        </p:nvSpPr>
        <p:spPr bwMode="auto">
          <a:xfrm>
            <a:off x="-27042" y="603280"/>
            <a:ext cx="6176171" cy="5449923"/>
          </a:xfrm>
          <a:prstGeom prst="roundRect">
            <a:avLst/>
          </a:prstGeom>
          <a:solidFill>
            <a:srgbClr val="DEF97B">
              <a:alpha val="10001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1" i="0" u="none" strike="noStrike" cap="none" normalizeH="0" baseline="0">
              <a:ln>
                <a:noFill/>
              </a:ln>
              <a:solidFill>
                <a:srgbClr val="003366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949EB-8BD9-5A4E-0BE8-1E123F439219}"/>
              </a:ext>
            </a:extLst>
          </p:cNvPr>
          <p:cNvSpPr txBox="1"/>
          <p:nvPr/>
        </p:nvSpPr>
        <p:spPr>
          <a:xfrm>
            <a:off x="123568" y="824658"/>
            <a:ext cx="6025561" cy="53091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b="1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Do (domestic EPC):</a:t>
            </a:r>
            <a:endParaRPr lang="en-GB" sz="160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 a </a:t>
            </a:r>
            <a:r>
              <a:rPr lang="en-GB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reformed set of three domestic EPC ratings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Retention Rating, based on how well the building retains heat – i.e. its heat demand / fabric efficiency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Heating System Type Rating, comprising ratings for the emissions category, thermal efficiency and running cost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Cost Rating, based on the total cost to run the property (in line with the current Energy Efficiency Rating / EPC Rating)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Introduce a set of </a:t>
            </a:r>
            <a:r>
              <a:rPr lang="en-GB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 metrics 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information for those interested in particular aspects of the building’s performance.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 the approach to </a:t>
            </a:r>
            <a:r>
              <a:rPr lang="en-GB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‘recommendations’ </a:t>
            </a:r>
            <a:r>
              <a:rPr lang="en-GB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Renaming them to ‘potential improvement options’ (to be clearer about their purpose and nature)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Changing the logic used to display potential improvement measures to focus on improving the building’s Heat Retention Rating (i.e. its fabric)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sz="1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Adopting a technology neutral approach to highlighting and providing basic information about potential non-polluting heating systems.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GB" sz="1600" b="1">
                <a:latin typeface="Arial" panose="020B0604020202020204" pitchFamily="34" charset="0"/>
                <a:cs typeface="Times New Roman" panose="02020603050405020304" pitchFamily="18" charset="0"/>
              </a:rPr>
              <a:t>Redesign the EPC </a:t>
            </a:r>
            <a:r>
              <a:rPr lang="en-GB" sz="1600">
                <a:latin typeface="Arial" panose="020B0604020202020204" pitchFamily="34" charset="0"/>
                <a:cs typeface="Times New Roman" panose="02020603050405020304" pitchFamily="18" charset="0"/>
              </a:rPr>
              <a:t>so that the information it displays is accessible, clearer, and more engaging.</a:t>
            </a:r>
          </a:p>
          <a:p>
            <a:endParaRPr lang="en-GB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A44D1A-57CF-497A-2070-09D4D4B0B55B}"/>
              </a:ext>
            </a:extLst>
          </p:cNvPr>
          <p:cNvSpPr txBox="1">
            <a:spLocks/>
          </p:cNvSpPr>
          <p:nvPr/>
        </p:nvSpPr>
        <p:spPr>
          <a:xfrm>
            <a:off x="123569" y="44226"/>
            <a:ext cx="8770968" cy="49099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015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6pPr>
            <a:lvl7pPr marL="68403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7pPr>
            <a:lvl8pPr marL="1026046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8pPr>
            <a:lvl9pPr marL="1368061" algn="l" defTabSz="95716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bg1"/>
                </a:solidFill>
                <a:latin typeface="Calibri" charset="0"/>
              </a:defRPr>
            </a:lvl9pPr>
          </a:lstStyle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The reforms we will make – new Rating system </a:t>
            </a:r>
            <a:r>
              <a:rPr lang="en-GB" sz="2400" kern="0">
                <a:latin typeface="Arial"/>
                <a:ea typeface="ＭＳ Ｐゴシック"/>
                <a:cs typeface="Arial"/>
              </a:rPr>
              <a:t>DOMESTIC</a:t>
            </a:r>
            <a:endParaRPr lang="en-GB" sz="24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hart of energy efficiency&#10;&#10;Description automatically generated">
            <a:extLst>
              <a:ext uri="{FF2B5EF4-FFF2-40B4-BE49-F238E27FC236}">
                <a16:creationId xmlns:a16="http://schemas.microsoft.com/office/drawing/2014/main" id="{8A9AFC30-D60B-651B-A08C-074647076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12" y="666938"/>
            <a:ext cx="1798981" cy="254402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9A2C46-D330-2F7B-674C-76B1BEDF7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599819"/>
              </p:ext>
            </p:extLst>
          </p:nvPr>
        </p:nvGraphicFramePr>
        <p:xfrm>
          <a:off x="6480314" y="3842968"/>
          <a:ext cx="2465756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620201">
                  <a:extLst>
                    <a:ext uri="{9D8B030D-6E8A-4147-A177-3AD203B41FA5}">
                      <a16:colId xmlns:a16="http://schemas.microsoft.com/office/drawing/2014/main" val="2768201901"/>
                    </a:ext>
                  </a:extLst>
                </a:gridCol>
                <a:gridCol w="1057523">
                  <a:extLst>
                    <a:ext uri="{9D8B030D-6E8A-4147-A177-3AD203B41FA5}">
                      <a16:colId xmlns:a16="http://schemas.microsoft.com/office/drawing/2014/main" val="416117310"/>
                    </a:ext>
                  </a:extLst>
                </a:gridCol>
                <a:gridCol w="788032">
                  <a:extLst>
                    <a:ext uri="{9D8B030D-6E8A-4147-A177-3AD203B41FA5}">
                      <a16:colId xmlns:a16="http://schemas.microsoft.com/office/drawing/2014/main" val="2507909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EPC Bands</a:t>
                      </a:r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Heat Retention Rating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kWh/m</a:t>
                      </a:r>
                      <a:r>
                        <a:rPr lang="en-GB" sz="1200" b="1" kern="0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/year</a:t>
                      </a:r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 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 of EE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204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or less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Higher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557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0">
                          <a:solidFill>
                            <a:srgbClr val="17171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F2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to 70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Higher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28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0">
                          <a:solidFill>
                            <a:srgbClr val="074F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 to 120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36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 to 215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200" kern="1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27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0">
                          <a:solidFill>
                            <a:srgbClr val="074F6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F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 to 301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27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0">
                          <a:solidFill>
                            <a:srgbClr val="26262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68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302 to 350 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80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en-GB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1D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351 or more </a:t>
                      </a:r>
                      <a:endParaRPr lang="en-GB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24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66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939CB-FD79-7F95-CC83-399122AA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70C30-ED3B-6284-AA33-A31681A3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1" y="44226"/>
            <a:ext cx="8640535" cy="490991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 reforms we will make – redesigned certificates and user interface </a:t>
            </a:r>
          </a:p>
        </p:txBody>
      </p:sp>
      <p:pic>
        <p:nvPicPr>
          <p:cNvPr id="7" name="Picture 6" descr="A close-up of a chart&#10;&#10;Description automatically generated">
            <a:extLst>
              <a:ext uri="{FF2B5EF4-FFF2-40B4-BE49-F238E27FC236}">
                <a16:creationId xmlns:a16="http://schemas.microsoft.com/office/drawing/2014/main" id="{30ED1CC7-A15C-6641-CABE-B64C8EA95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56" y="774071"/>
            <a:ext cx="2752600" cy="3894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hart of energy efficiency&#10;&#10;Description automatically generated">
            <a:extLst>
              <a:ext uri="{FF2B5EF4-FFF2-40B4-BE49-F238E27FC236}">
                <a16:creationId xmlns:a16="http://schemas.microsoft.com/office/drawing/2014/main" id="{E9EEB640-7B05-7D83-9469-28CD0CEBC3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" y="774072"/>
            <a:ext cx="2754265" cy="3894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98FBE-9113-9C26-47BC-4FDAA9A852DB}"/>
              </a:ext>
            </a:extLst>
          </p:cNvPr>
          <p:cNvSpPr txBox="1"/>
          <p:nvPr/>
        </p:nvSpPr>
        <p:spPr>
          <a:xfrm>
            <a:off x="2915214" y="678753"/>
            <a:ext cx="3304515" cy="4339633"/>
          </a:xfrm>
          <a:prstGeom prst="rect">
            <a:avLst/>
          </a:prstGeom>
          <a:noFill/>
          <a:ln>
            <a:noFill/>
          </a:ln>
        </p:spPr>
        <p:txBody>
          <a:bodyPr wrap="square" lIns="91423" tIns="45712" rIns="91423" bIns="45712" rtlCol="0">
            <a:spAutoFit/>
          </a:bodyPr>
          <a:lstStyle/>
          <a:p>
            <a:pPr algn="l"/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Design Proposals vs Existing EPC</a:t>
            </a:r>
          </a:p>
          <a:p>
            <a:pPr algn="l"/>
            <a:endParaRPr lang="en-GB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Informed by user research and testing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described as text-heavy, dated, crowded and unengaging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New design feedback:</a:t>
            </a:r>
            <a:endParaRPr lang="en-GB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“It's more modern looking”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“It's easy to digest”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tells you what you need to know pretty quickly”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Testing to date involved over 60 individuals: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Recent home buyers/sellers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Mortgage advisors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Landlords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Private tenants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Business owners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Local authority housing staff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New ratings incorporated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Existing A to G scales well-understood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“Fabric” Rating not understood, so changed to “Heat Retention Rating”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1469EA-4F42-2616-DCA6-C84086833375}"/>
              </a:ext>
            </a:extLst>
          </p:cNvPr>
          <p:cNvSpPr txBox="1"/>
          <p:nvPr/>
        </p:nvSpPr>
        <p:spPr>
          <a:xfrm>
            <a:off x="0" y="4669009"/>
            <a:ext cx="28357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New Design Proposal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0AE73-E4B5-7819-973B-7E0B3C8DC13A}"/>
              </a:ext>
            </a:extLst>
          </p:cNvPr>
          <p:cNvSpPr txBox="1"/>
          <p:nvPr/>
        </p:nvSpPr>
        <p:spPr>
          <a:xfrm>
            <a:off x="6225110" y="4661641"/>
            <a:ext cx="28357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Existing EPC Design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C5EC71-8935-979C-FA57-D3F991CCADC5}"/>
              </a:ext>
            </a:extLst>
          </p:cNvPr>
          <p:cNvSpPr/>
          <p:nvPr/>
        </p:nvSpPr>
        <p:spPr bwMode="auto">
          <a:xfrm>
            <a:off x="81481" y="4915230"/>
            <a:ext cx="8979375" cy="1028370"/>
          </a:xfrm>
          <a:prstGeom prst="roundRect">
            <a:avLst/>
          </a:prstGeom>
          <a:solidFill>
            <a:srgbClr val="CCECFF">
              <a:alpha val="10001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Phase 2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of user testing will review moving to digital certificate, the new EPC Register and potential interactive tools to help inform users and drive retrofit.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Officials will engage with consumer groups, the UK Government and the CCC among others. </a:t>
            </a:r>
          </a:p>
        </p:txBody>
      </p:sp>
    </p:spTree>
    <p:extLst>
      <p:ext uri="{BB962C8B-B14F-4D97-AF65-F5344CB8AC3E}">
        <p14:creationId xmlns:p14="http://schemas.microsoft.com/office/powerpoint/2010/main" val="42659482"/>
      </p:ext>
    </p:extLst>
  </p:cSld>
  <p:clrMapOvr>
    <a:masterClrMapping/>
  </p:clrMapOvr>
</p:sld>
</file>

<file path=ppt/theme/theme1.xml><?xml version="1.0" encoding="utf-8"?>
<a:theme xmlns:a="http://schemas.openxmlformats.org/drawingml/2006/main" name="Future of energy - All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91423" tIns="45712" rIns="91423" bIns="45712" rtlCol="0">
        <a:spAutoFit/>
      </a:bodyPr>
      <a:lstStyle>
        <a:defPPr algn="l">
          <a:defRPr sz="1900" b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Future of energy - All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91423" tIns="45712" rIns="91423" bIns="45712" rtlCol="0">
        <a:spAutoFit/>
      </a:bodyPr>
      <a:lstStyle>
        <a:defPPr algn="l">
          <a:defRPr sz="1900" b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1634</Words>
  <Application>Microsoft Office PowerPoint</Application>
  <PresentationFormat>On-screen Show (4:3)</PresentationFormat>
  <Paragraphs>213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Century Gothic</vt:lpstr>
      <vt:lpstr>Roboto</vt:lpstr>
      <vt:lpstr>Symbol</vt:lpstr>
      <vt:lpstr>Wingdings</vt:lpstr>
      <vt:lpstr>Future of energy - All Energy presentation</vt:lpstr>
      <vt:lpstr>3_Future of energy - All Energy presentation</vt:lpstr>
      <vt:lpstr>Energy Performance Certificate Reform – Meeting with SFHA 24 April 2025  Ross Loveridge Patrick Mason </vt:lpstr>
      <vt:lpstr>Overview</vt:lpstr>
      <vt:lpstr>Part 1</vt:lpstr>
      <vt:lpstr>EPCs in Scotland</vt:lpstr>
      <vt:lpstr>PowerPoint Presentation</vt:lpstr>
      <vt:lpstr>Part 2</vt:lpstr>
      <vt:lpstr>EPC Reform – one page summary</vt:lpstr>
      <vt:lpstr>PowerPoint Presentation</vt:lpstr>
      <vt:lpstr>The reforms we will make – redesigned certificates and user interface </vt:lpstr>
      <vt:lpstr>Part 3</vt:lpstr>
      <vt:lpstr>Making the change happen – Technical Infrastructure &amp; Operational Governance  </vt:lpstr>
      <vt:lpstr>New Register - Opportunities  </vt:lpstr>
      <vt:lpstr>Part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2025-05-08T14:48:04Z</dcterms:created>
  <dcterms:modified xsi:type="dcterms:W3CDTF">2025-05-08T14:48:22Z</dcterms:modified>
</cp:coreProperties>
</file>