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332" r:id="rId3"/>
    <p:sldId id="334" r:id="rId4"/>
    <p:sldId id="333" r:id="rId5"/>
    <p:sldId id="335" r:id="rId6"/>
    <p:sldId id="336" r:id="rId7"/>
    <p:sldId id="342" r:id="rId8"/>
    <p:sldId id="343" r:id="rId9"/>
    <p:sldId id="344" r:id="rId10"/>
    <p:sldId id="347" r:id="rId11"/>
    <p:sldId id="348" r:id="rId12"/>
    <p:sldId id="349" r:id="rId13"/>
    <p:sldId id="350" r:id="rId14"/>
    <p:sldId id="351" r:id="rId15"/>
    <p:sldId id="352" r:id="rId16"/>
    <p:sldId id="353" r:id="rId17"/>
    <p:sldId id="354" r:id="rId18"/>
    <p:sldId id="35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F807AB-1C46-4E07-A6E9-F355AD26F363}" type="datetimeFigureOut">
              <a:rPr lang="en-GB" smtClean="0"/>
              <a:t>30/04/2025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BEC53D-E11C-4C68-B3E1-E0EF0EBECA66}" type="slidenum">
              <a:rPr lang="en-GB" smtClean="0"/>
              <a:t>‹#›</a:t>
            </a:fld>
            <a:endParaRPr lang="en-GB"/>
          </a:p>
        </p:txBody>
      </p:sp>
    </p:spTree>
    <p:extLst>
      <p:ext uri="{BB962C8B-B14F-4D97-AF65-F5344CB8AC3E}">
        <p14:creationId xmlns:p14="http://schemas.microsoft.com/office/powerpoint/2010/main" val="547459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BEC53D-E11C-4C68-B3E1-E0EF0EBECA66}" type="slidenum">
              <a:rPr lang="en-GB" smtClean="0"/>
              <a:t>14</a:t>
            </a:fld>
            <a:endParaRPr lang="en-GB"/>
          </a:p>
        </p:txBody>
      </p:sp>
    </p:spTree>
    <p:extLst>
      <p:ext uri="{BB962C8B-B14F-4D97-AF65-F5344CB8AC3E}">
        <p14:creationId xmlns:p14="http://schemas.microsoft.com/office/powerpoint/2010/main" val="83372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6415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56731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4814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2285" y="609600"/>
            <a:ext cx="7571316" cy="4814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985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0207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0112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912284" y="1989138"/>
            <a:ext cx="5080000" cy="3435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9138"/>
            <a:ext cx="5080000" cy="3435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5174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63580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8877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728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9498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0129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27EB4"/>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0582C3E-6FEC-CAD9-2A80-7A4C5EB7ABA6}"/>
              </a:ext>
            </a:extLst>
          </p:cNvPr>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10" tIns="45152" rIns="91810" bIns="4515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8E2F0BB-9FBF-C2AD-A62D-08F81F24CDF4}"/>
              </a:ext>
            </a:extLst>
          </p:cNvPr>
          <p:cNvSpPr>
            <a:spLocks noGrp="1" noChangeArrowheads="1"/>
          </p:cNvSpPr>
          <p:nvPr>
            <p:ph type="body" idx="1"/>
          </p:nvPr>
        </p:nvSpPr>
        <p:spPr bwMode="auto">
          <a:xfrm>
            <a:off x="912284" y="1989138"/>
            <a:ext cx="10363200" cy="343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10" tIns="45152" rIns="91810" bIns="4515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8" descr="TCY LogoWhite with strapline">
            <a:extLst>
              <a:ext uri="{FF2B5EF4-FFF2-40B4-BE49-F238E27FC236}">
                <a16:creationId xmlns:a16="http://schemas.microsoft.com/office/drawing/2014/main" id="{5BCC9104-C629-258D-C12B-12660FE7F10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11987" t="27451" r="12901" b="38869"/>
          <a:stretch>
            <a:fillRect/>
          </a:stretch>
        </p:blipFill>
        <p:spPr bwMode="auto">
          <a:xfrm>
            <a:off x="7727951" y="5876926"/>
            <a:ext cx="38735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994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000" b="1">
          <a:solidFill>
            <a:srgbClr val="2E587E"/>
          </a:solidFill>
          <a:latin typeface="+mj-lt"/>
          <a:ea typeface="+mj-ea"/>
          <a:cs typeface="+mj-cs"/>
        </a:defRPr>
      </a:lvl1pPr>
      <a:lvl2pPr algn="ctr" rtl="0" eaLnBrk="0" fontAlgn="base" hangingPunct="0">
        <a:spcBef>
          <a:spcPct val="0"/>
        </a:spcBef>
        <a:spcAft>
          <a:spcPct val="0"/>
        </a:spcAft>
        <a:defRPr sz="3000" b="1">
          <a:solidFill>
            <a:srgbClr val="2E587E"/>
          </a:solidFill>
          <a:latin typeface="Arial" charset="0"/>
        </a:defRPr>
      </a:lvl2pPr>
      <a:lvl3pPr algn="ctr" rtl="0" eaLnBrk="0" fontAlgn="base" hangingPunct="0">
        <a:spcBef>
          <a:spcPct val="0"/>
        </a:spcBef>
        <a:spcAft>
          <a:spcPct val="0"/>
        </a:spcAft>
        <a:defRPr sz="3000" b="1">
          <a:solidFill>
            <a:srgbClr val="2E587E"/>
          </a:solidFill>
          <a:latin typeface="Arial" charset="0"/>
        </a:defRPr>
      </a:lvl3pPr>
      <a:lvl4pPr algn="ctr" rtl="0" eaLnBrk="0" fontAlgn="base" hangingPunct="0">
        <a:spcBef>
          <a:spcPct val="0"/>
        </a:spcBef>
        <a:spcAft>
          <a:spcPct val="0"/>
        </a:spcAft>
        <a:defRPr sz="3000" b="1">
          <a:solidFill>
            <a:srgbClr val="2E587E"/>
          </a:solidFill>
          <a:latin typeface="Arial" charset="0"/>
        </a:defRPr>
      </a:lvl4pPr>
      <a:lvl5pPr algn="ctr" rtl="0" eaLnBrk="0" fontAlgn="base" hangingPunct="0">
        <a:spcBef>
          <a:spcPct val="0"/>
        </a:spcBef>
        <a:spcAft>
          <a:spcPct val="0"/>
        </a:spcAft>
        <a:defRPr sz="3000" b="1">
          <a:solidFill>
            <a:srgbClr val="2E587E"/>
          </a:solidFill>
          <a:latin typeface="Arial" charset="0"/>
        </a:defRPr>
      </a:lvl5pPr>
      <a:lvl6pPr marL="457200" algn="ctr" rtl="0" eaLnBrk="1" fontAlgn="base" hangingPunct="1">
        <a:spcBef>
          <a:spcPct val="0"/>
        </a:spcBef>
        <a:spcAft>
          <a:spcPct val="0"/>
        </a:spcAft>
        <a:defRPr sz="2800" b="1">
          <a:solidFill>
            <a:srgbClr val="2E587E"/>
          </a:solidFill>
          <a:latin typeface="Arial" charset="0"/>
        </a:defRPr>
      </a:lvl6pPr>
      <a:lvl7pPr marL="914400" algn="ctr" rtl="0" eaLnBrk="1" fontAlgn="base" hangingPunct="1">
        <a:spcBef>
          <a:spcPct val="0"/>
        </a:spcBef>
        <a:spcAft>
          <a:spcPct val="0"/>
        </a:spcAft>
        <a:defRPr sz="2800" b="1">
          <a:solidFill>
            <a:srgbClr val="2E587E"/>
          </a:solidFill>
          <a:latin typeface="Arial" charset="0"/>
        </a:defRPr>
      </a:lvl7pPr>
      <a:lvl8pPr marL="1371600" algn="ctr" rtl="0" eaLnBrk="1" fontAlgn="base" hangingPunct="1">
        <a:spcBef>
          <a:spcPct val="0"/>
        </a:spcBef>
        <a:spcAft>
          <a:spcPct val="0"/>
        </a:spcAft>
        <a:defRPr sz="2800" b="1">
          <a:solidFill>
            <a:srgbClr val="2E587E"/>
          </a:solidFill>
          <a:latin typeface="Arial" charset="0"/>
        </a:defRPr>
      </a:lvl8pPr>
      <a:lvl9pPr marL="1828800" algn="ctr" rtl="0" eaLnBrk="1" fontAlgn="base" hangingPunct="1">
        <a:spcBef>
          <a:spcPct val="0"/>
        </a:spcBef>
        <a:spcAft>
          <a:spcPct val="0"/>
        </a:spcAft>
        <a:defRPr sz="2800" b="1">
          <a:solidFill>
            <a:srgbClr val="2E587E"/>
          </a:solidFill>
          <a:latin typeface="Arial" charset="0"/>
        </a:defRPr>
      </a:lvl9pPr>
    </p:titleStyle>
    <p:bodyStyle>
      <a:lvl1pPr marL="342900" indent="-342900" algn="l" rtl="0" eaLnBrk="0" fontAlgn="base" hangingPunct="0">
        <a:spcBef>
          <a:spcPct val="20000"/>
        </a:spcBef>
        <a:spcAft>
          <a:spcPct val="0"/>
        </a:spcAft>
        <a:buSzPct val="100000"/>
        <a:buChar char="•"/>
        <a:defRPr sz="2800">
          <a:solidFill>
            <a:srgbClr val="2E587E"/>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rgbClr val="2E587E"/>
          </a:solidFill>
          <a:latin typeface="+mn-lt"/>
        </a:defRPr>
      </a:lvl2pPr>
      <a:lvl3pPr marL="1143000" indent="-228600" algn="l" rtl="0" eaLnBrk="0" fontAlgn="base" hangingPunct="0">
        <a:spcBef>
          <a:spcPct val="20000"/>
        </a:spcBef>
        <a:spcAft>
          <a:spcPct val="0"/>
        </a:spcAft>
        <a:buSzPct val="100000"/>
        <a:buChar char="•"/>
        <a:defRPr sz="2800">
          <a:solidFill>
            <a:srgbClr val="2E587E"/>
          </a:solidFill>
          <a:latin typeface="+mn-lt"/>
        </a:defRPr>
      </a:lvl3pPr>
      <a:lvl4pPr marL="1600200" indent="-228600" algn="l" rtl="0" eaLnBrk="0" fontAlgn="base" hangingPunct="0">
        <a:spcBef>
          <a:spcPct val="20000"/>
        </a:spcBef>
        <a:spcAft>
          <a:spcPct val="0"/>
        </a:spcAft>
        <a:buSzPct val="100000"/>
        <a:buChar char="–"/>
        <a:defRPr sz="2800">
          <a:solidFill>
            <a:srgbClr val="2E587E"/>
          </a:solidFill>
          <a:latin typeface="+mn-lt"/>
        </a:defRPr>
      </a:lvl4pPr>
      <a:lvl5pPr marL="2057400" indent="-228600" algn="l" rtl="0" eaLnBrk="0" fontAlgn="base" hangingPunct="0">
        <a:spcBef>
          <a:spcPct val="20000"/>
        </a:spcBef>
        <a:spcAft>
          <a:spcPct val="0"/>
        </a:spcAft>
        <a:buSzPct val="100000"/>
        <a:buChar char="»"/>
        <a:defRPr sz="2800">
          <a:solidFill>
            <a:srgbClr val="2E587E"/>
          </a:solidFill>
          <a:latin typeface="+mn-lt"/>
        </a:defRPr>
      </a:lvl5pPr>
      <a:lvl6pPr marL="2514600" indent="-228600" algn="l" rtl="0" eaLnBrk="1" fontAlgn="base" hangingPunct="1">
        <a:spcBef>
          <a:spcPct val="20000"/>
        </a:spcBef>
        <a:spcAft>
          <a:spcPct val="0"/>
        </a:spcAft>
        <a:buSzPct val="100000"/>
        <a:buChar char="»"/>
        <a:defRPr sz="1500">
          <a:solidFill>
            <a:srgbClr val="2E587E"/>
          </a:solidFill>
          <a:latin typeface="+mn-lt"/>
        </a:defRPr>
      </a:lvl6pPr>
      <a:lvl7pPr marL="2971800" indent="-228600" algn="l" rtl="0" eaLnBrk="1" fontAlgn="base" hangingPunct="1">
        <a:spcBef>
          <a:spcPct val="20000"/>
        </a:spcBef>
        <a:spcAft>
          <a:spcPct val="0"/>
        </a:spcAft>
        <a:buSzPct val="100000"/>
        <a:buChar char="»"/>
        <a:defRPr sz="1500">
          <a:solidFill>
            <a:srgbClr val="2E587E"/>
          </a:solidFill>
          <a:latin typeface="+mn-lt"/>
        </a:defRPr>
      </a:lvl7pPr>
      <a:lvl8pPr marL="3429000" indent="-228600" algn="l" rtl="0" eaLnBrk="1" fontAlgn="base" hangingPunct="1">
        <a:spcBef>
          <a:spcPct val="20000"/>
        </a:spcBef>
        <a:spcAft>
          <a:spcPct val="0"/>
        </a:spcAft>
        <a:buSzPct val="100000"/>
        <a:buChar char="»"/>
        <a:defRPr sz="1500">
          <a:solidFill>
            <a:srgbClr val="2E587E"/>
          </a:solidFill>
          <a:latin typeface="+mn-lt"/>
        </a:defRPr>
      </a:lvl8pPr>
      <a:lvl9pPr marL="3886200" indent="-228600" algn="l" rtl="0" eaLnBrk="1" fontAlgn="base" hangingPunct="1">
        <a:spcBef>
          <a:spcPct val="20000"/>
        </a:spcBef>
        <a:spcAft>
          <a:spcPct val="0"/>
        </a:spcAft>
        <a:buSzPct val="100000"/>
        <a:buChar char="»"/>
        <a:defRPr sz="1500">
          <a:solidFill>
            <a:srgbClr val="2E587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4E1DB70B-AA6D-C221-E9B6-0CA4A2B5745C}"/>
              </a:ext>
            </a:extLst>
          </p:cNvPr>
          <p:cNvSpPr>
            <a:spLocks noGrp="1" noChangeArrowheads="1"/>
          </p:cNvSpPr>
          <p:nvPr>
            <p:ph type="ctrTitle"/>
          </p:nvPr>
        </p:nvSpPr>
        <p:spPr>
          <a:xfrm>
            <a:off x="2209800" y="1773239"/>
            <a:ext cx="7772400" cy="1470025"/>
          </a:xfrm>
        </p:spPr>
        <p:txBody>
          <a:bodyPr/>
          <a:lstStyle/>
          <a:p>
            <a:pPr eaLnBrk="1" hangingPunct="1"/>
            <a:r>
              <a:rPr lang="en-GB" altLang="en-US" sz="4800" dirty="0"/>
              <a:t>Equalities Issues in Housing Management </a:t>
            </a:r>
          </a:p>
        </p:txBody>
      </p:sp>
      <p:sp>
        <p:nvSpPr>
          <p:cNvPr id="3075" name="Subtitle 2">
            <a:extLst>
              <a:ext uri="{FF2B5EF4-FFF2-40B4-BE49-F238E27FC236}">
                <a16:creationId xmlns:a16="http://schemas.microsoft.com/office/drawing/2014/main" id="{BD9F209F-3FF1-5C51-341B-96C9D70F2842}"/>
              </a:ext>
            </a:extLst>
          </p:cNvPr>
          <p:cNvSpPr>
            <a:spLocks noGrp="1" noChangeArrowheads="1"/>
          </p:cNvSpPr>
          <p:nvPr>
            <p:ph type="subTitle" idx="1"/>
          </p:nvPr>
        </p:nvSpPr>
        <p:spPr>
          <a:xfrm>
            <a:off x="2711450" y="3860800"/>
            <a:ext cx="6400800" cy="1752600"/>
          </a:xfrm>
        </p:spPr>
        <p:txBody>
          <a:bodyPr/>
          <a:lstStyle/>
          <a:p>
            <a:pPr eaLnBrk="1" hangingPunct="1"/>
            <a:r>
              <a:rPr lang="en-GB" altLang="en-US" sz="3600" b="1" dirty="0"/>
              <a:t>TC Young LLP </a:t>
            </a:r>
          </a:p>
          <a:p>
            <a:pPr eaLnBrk="1" hangingPunct="1"/>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150F16E-79C3-FA7A-575A-5C620A55269B}"/>
              </a:ext>
            </a:extLst>
          </p:cNvPr>
          <p:cNvSpPr>
            <a:spLocks noGrp="1" noChangeArrowheads="1"/>
          </p:cNvSpPr>
          <p:nvPr>
            <p:ph type="title"/>
          </p:nvPr>
        </p:nvSpPr>
        <p:spPr/>
        <p:txBody>
          <a:bodyPr/>
          <a:lstStyle/>
          <a:p>
            <a:r>
              <a:rPr lang="en-GB" altLang="en-US" sz="4000" dirty="0"/>
              <a:t>Indirect Discrimination </a:t>
            </a:r>
          </a:p>
        </p:txBody>
      </p:sp>
      <p:sp>
        <p:nvSpPr>
          <p:cNvPr id="3" name="Content Placeholder 2">
            <a:extLst>
              <a:ext uri="{FF2B5EF4-FFF2-40B4-BE49-F238E27FC236}">
                <a16:creationId xmlns:a16="http://schemas.microsoft.com/office/drawing/2014/main" id="{14EFE1E6-6A36-0FB8-BA12-FDAAC269F1EE}"/>
              </a:ext>
            </a:extLst>
          </p:cNvPr>
          <p:cNvSpPr>
            <a:spLocks noGrp="1"/>
          </p:cNvSpPr>
          <p:nvPr>
            <p:ph idx="1"/>
          </p:nvPr>
        </p:nvSpPr>
        <p:spPr/>
        <p:txBody>
          <a:bodyPr/>
          <a:lstStyle/>
          <a:p>
            <a:pPr marL="0" indent="0">
              <a:buNone/>
              <a:defRPr/>
            </a:pPr>
            <a:r>
              <a:rPr lang="en-GB" sz="3000" b="1" dirty="0"/>
              <a:t>A applies, or would apply, it to persons with whom B does not share the 	characteristic,</a:t>
            </a:r>
          </a:p>
          <a:p>
            <a:pPr marL="0" indent="0">
              <a:buNone/>
              <a:defRPr/>
            </a:pPr>
            <a:r>
              <a:rPr lang="en-GB" sz="3000" b="1" dirty="0"/>
              <a:t>It puts, or would put, persons with whom B shares the characteristic at a 	particular disadvantage when compared with persons with whom B does not share it,</a:t>
            </a:r>
          </a:p>
          <a:p>
            <a:pPr marL="0" indent="0">
              <a:buNone/>
              <a:defRPr/>
            </a:pPr>
            <a:r>
              <a:rPr lang="en-GB" sz="3000" b="1" dirty="0"/>
              <a:t>It puts, or would put, B at that disadvantage, and</a:t>
            </a:r>
          </a:p>
          <a:p>
            <a:pPr marL="0" indent="0">
              <a:buNone/>
              <a:defRPr/>
            </a:pPr>
            <a:r>
              <a:rPr lang="en-GB" sz="3000" b="1" dirty="0"/>
              <a:t>A cannot show it to be a proportionate means of achieving a legitimate aim.</a:t>
            </a:r>
          </a:p>
          <a:p>
            <a:pPr marL="457200" lvl="1" indent="0">
              <a:buNone/>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25763-C1F9-594F-DAC2-FCEE84BAAEE6}"/>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EE482474-5D7E-0A0C-93BB-DFDCB236F4F8}"/>
              </a:ext>
            </a:extLst>
          </p:cNvPr>
          <p:cNvSpPr>
            <a:spLocks noGrp="1" noChangeArrowheads="1"/>
          </p:cNvSpPr>
          <p:nvPr>
            <p:ph type="title"/>
          </p:nvPr>
        </p:nvSpPr>
        <p:spPr/>
        <p:txBody>
          <a:bodyPr/>
          <a:lstStyle/>
          <a:p>
            <a:r>
              <a:rPr lang="en-GB" altLang="en-US" sz="4000" dirty="0"/>
              <a:t>Reasonable Adjustments</a:t>
            </a:r>
          </a:p>
        </p:txBody>
      </p:sp>
      <p:sp>
        <p:nvSpPr>
          <p:cNvPr id="3" name="Content Placeholder 2">
            <a:extLst>
              <a:ext uri="{FF2B5EF4-FFF2-40B4-BE49-F238E27FC236}">
                <a16:creationId xmlns:a16="http://schemas.microsoft.com/office/drawing/2014/main" id="{C71B3953-401C-1CA2-4058-3E9C0E165155}"/>
              </a:ext>
            </a:extLst>
          </p:cNvPr>
          <p:cNvSpPr>
            <a:spLocks noGrp="1"/>
          </p:cNvSpPr>
          <p:nvPr>
            <p:ph idx="1"/>
          </p:nvPr>
        </p:nvSpPr>
        <p:spPr/>
        <p:txBody>
          <a:bodyPr/>
          <a:lstStyle/>
          <a:p>
            <a:pPr marL="457200" lvl="1" indent="0">
              <a:buNone/>
              <a:defRPr/>
            </a:pPr>
            <a:r>
              <a:rPr lang="en-GB" b="1" dirty="0"/>
              <a:t>The landlord has a PCP </a:t>
            </a:r>
          </a:p>
          <a:p>
            <a:pPr marL="457200" lvl="1" indent="0">
              <a:buNone/>
              <a:defRPr/>
            </a:pPr>
            <a:r>
              <a:rPr lang="en-GB" b="1" dirty="0"/>
              <a:t>The PCP puts a disabled person to a substantial disadvantage in relation to a relevant matter in comparison to people who are not disabled </a:t>
            </a:r>
          </a:p>
          <a:p>
            <a:pPr marL="457200" lvl="1" indent="0">
              <a:buNone/>
              <a:defRPr/>
            </a:pPr>
            <a:r>
              <a:rPr lang="en-GB" b="1" dirty="0"/>
              <a:t>There are steps which could be taken to avoid the disadvantage </a:t>
            </a:r>
          </a:p>
          <a:p>
            <a:pPr marL="457200" lvl="1" indent="0">
              <a:buNone/>
              <a:defRPr/>
            </a:pPr>
            <a:r>
              <a:rPr lang="en-GB" b="1" dirty="0"/>
              <a:t>Anticipatory or reactive? Depends on whether services or premises – likely premises for evictions </a:t>
            </a:r>
          </a:p>
        </p:txBody>
      </p:sp>
    </p:spTree>
    <p:extLst>
      <p:ext uri="{BB962C8B-B14F-4D97-AF65-F5344CB8AC3E}">
        <p14:creationId xmlns:p14="http://schemas.microsoft.com/office/powerpoint/2010/main" val="3547125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C3E5C-0C75-D494-6092-2865E33FAB1E}"/>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7CBD9D87-9089-ADC6-6337-C56862DA1F47}"/>
              </a:ext>
            </a:extLst>
          </p:cNvPr>
          <p:cNvSpPr>
            <a:spLocks noGrp="1" noChangeArrowheads="1"/>
          </p:cNvSpPr>
          <p:nvPr>
            <p:ph type="title"/>
          </p:nvPr>
        </p:nvSpPr>
        <p:spPr/>
        <p:txBody>
          <a:bodyPr/>
          <a:lstStyle/>
          <a:p>
            <a:r>
              <a:rPr lang="en-GB" altLang="en-US" sz="4000" dirty="0"/>
              <a:t>Reasonable Adjustments</a:t>
            </a:r>
          </a:p>
        </p:txBody>
      </p:sp>
      <p:sp>
        <p:nvSpPr>
          <p:cNvPr id="3" name="Content Placeholder 2">
            <a:extLst>
              <a:ext uri="{FF2B5EF4-FFF2-40B4-BE49-F238E27FC236}">
                <a16:creationId xmlns:a16="http://schemas.microsoft.com/office/drawing/2014/main" id="{0F4137BA-CE87-5579-8E1B-A11E8B3EE998}"/>
              </a:ext>
            </a:extLst>
          </p:cNvPr>
          <p:cNvSpPr>
            <a:spLocks noGrp="1"/>
          </p:cNvSpPr>
          <p:nvPr>
            <p:ph idx="1"/>
          </p:nvPr>
        </p:nvSpPr>
        <p:spPr/>
        <p:txBody>
          <a:bodyPr/>
          <a:lstStyle/>
          <a:p>
            <a:pPr marL="0" indent="0">
              <a:buNone/>
              <a:defRPr/>
            </a:pPr>
            <a:r>
              <a:rPr lang="en-GB" b="1" dirty="0"/>
              <a:t>Two main situations where you might see reasonable adjustments: </a:t>
            </a:r>
          </a:p>
          <a:p>
            <a:pPr marL="0" indent="0">
              <a:buNone/>
              <a:defRPr/>
            </a:pPr>
            <a:r>
              <a:rPr lang="en-GB" b="1" dirty="0"/>
              <a:t>where because of their disability a tenant was more likely to be subject to streamlined eviction (perhaps because their disability made them more prone to criminal offences) </a:t>
            </a:r>
          </a:p>
          <a:p>
            <a:pPr marL="0" indent="0">
              <a:buNone/>
              <a:defRPr/>
            </a:pPr>
            <a:r>
              <a:rPr lang="en-GB" b="1" dirty="0"/>
              <a:t>because of their disability, they would be more vulnerable in the context of homelessness</a:t>
            </a:r>
          </a:p>
          <a:p>
            <a:pPr marL="0" indent="0">
              <a:buNone/>
              <a:defRPr/>
            </a:pPr>
            <a:endParaRPr lang="en-GB" dirty="0"/>
          </a:p>
        </p:txBody>
      </p:sp>
    </p:spTree>
    <p:extLst>
      <p:ext uri="{BB962C8B-B14F-4D97-AF65-F5344CB8AC3E}">
        <p14:creationId xmlns:p14="http://schemas.microsoft.com/office/powerpoint/2010/main" val="4001796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8703C-6C25-7447-B02E-C2465A811313}"/>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B4613944-F21D-15EC-3C13-8856BC4EA415}"/>
              </a:ext>
            </a:extLst>
          </p:cNvPr>
          <p:cNvSpPr>
            <a:spLocks noGrp="1" noChangeArrowheads="1"/>
          </p:cNvSpPr>
          <p:nvPr>
            <p:ph type="title"/>
          </p:nvPr>
        </p:nvSpPr>
        <p:spPr/>
        <p:txBody>
          <a:bodyPr/>
          <a:lstStyle/>
          <a:p>
            <a:r>
              <a:rPr lang="en-GB" altLang="en-US" sz="4000" dirty="0"/>
              <a:t>The Public Sector Equality Duty </a:t>
            </a:r>
          </a:p>
        </p:txBody>
      </p:sp>
      <p:sp>
        <p:nvSpPr>
          <p:cNvPr id="3" name="Content Placeholder 2">
            <a:extLst>
              <a:ext uri="{FF2B5EF4-FFF2-40B4-BE49-F238E27FC236}">
                <a16:creationId xmlns:a16="http://schemas.microsoft.com/office/drawing/2014/main" id="{8217BC83-9ADB-5717-2CE2-42D84398995C}"/>
              </a:ext>
            </a:extLst>
          </p:cNvPr>
          <p:cNvSpPr>
            <a:spLocks noGrp="1"/>
          </p:cNvSpPr>
          <p:nvPr>
            <p:ph idx="1"/>
          </p:nvPr>
        </p:nvSpPr>
        <p:spPr/>
        <p:txBody>
          <a:bodyPr/>
          <a:lstStyle/>
          <a:p>
            <a:pPr marL="0" indent="0">
              <a:buNone/>
              <a:defRPr/>
            </a:pPr>
            <a:r>
              <a:rPr lang="en-GB" b="1" dirty="0"/>
              <a:t>PSED is different to the other duties discussed, as it relates to the decision-making process, rather than the outcome</a:t>
            </a:r>
          </a:p>
          <a:p>
            <a:pPr marL="0" indent="0">
              <a:buNone/>
              <a:defRPr/>
            </a:pPr>
            <a:r>
              <a:rPr lang="en-GB" b="1" dirty="0"/>
              <a:t>does not only relate to the creation of policies, but also applies to the way individual decisions are made</a:t>
            </a:r>
          </a:p>
          <a:p>
            <a:pPr marL="0" indent="0">
              <a:buNone/>
              <a:defRPr/>
            </a:pPr>
            <a:r>
              <a:rPr lang="en-GB" b="1" dirty="0"/>
              <a:t>breach of the PSED does not create a right in private law but can be founded on as a public law defence</a:t>
            </a:r>
          </a:p>
          <a:p>
            <a:pPr marL="0" indent="0">
              <a:buNone/>
              <a:defRPr/>
            </a:pPr>
            <a:r>
              <a:rPr lang="en-GB" b="1" dirty="0"/>
              <a:t>a remedy granted in public law is a matter of discretion, rather than of right</a:t>
            </a:r>
          </a:p>
        </p:txBody>
      </p:sp>
    </p:spTree>
    <p:extLst>
      <p:ext uri="{BB962C8B-B14F-4D97-AF65-F5344CB8AC3E}">
        <p14:creationId xmlns:p14="http://schemas.microsoft.com/office/powerpoint/2010/main" val="351428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BA033-7FF4-9093-D6EE-D8121FBB3811}"/>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C28F20FA-F42A-183F-CB5F-F5EB046A5988}"/>
              </a:ext>
            </a:extLst>
          </p:cNvPr>
          <p:cNvSpPr>
            <a:spLocks noGrp="1" noChangeArrowheads="1"/>
          </p:cNvSpPr>
          <p:nvPr>
            <p:ph type="title"/>
          </p:nvPr>
        </p:nvSpPr>
        <p:spPr/>
        <p:txBody>
          <a:bodyPr/>
          <a:lstStyle/>
          <a:p>
            <a:r>
              <a:rPr lang="en-GB" altLang="en-US" sz="4000" dirty="0"/>
              <a:t>Summary Cause Proceedings cont. </a:t>
            </a:r>
          </a:p>
        </p:txBody>
      </p:sp>
      <p:sp>
        <p:nvSpPr>
          <p:cNvPr id="3" name="Content Placeholder 2">
            <a:extLst>
              <a:ext uri="{FF2B5EF4-FFF2-40B4-BE49-F238E27FC236}">
                <a16:creationId xmlns:a16="http://schemas.microsoft.com/office/drawing/2014/main" id="{DA33514F-3993-E5F3-741B-3F68362B5B9A}"/>
              </a:ext>
            </a:extLst>
          </p:cNvPr>
          <p:cNvSpPr>
            <a:spLocks noGrp="1"/>
          </p:cNvSpPr>
          <p:nvPr>
            <p:ph idx="1"/>
          </p:nvPr>
        </p:nvSpPr>
        <p:spPr/>
        <p:txBody>
          <a:bodyPr/>
          <a:lstStyle/>
          <a:p>
            <a:pPr marL="0" indent="0">
              <a:buNone/>
            </a:pPr>
            <a:r>
              <a:rPr lang="en-US" sz="2400" b="1" dirty="0"/>
              <a:t>In order to comply with the PSED a public authority, or a body exercising public functions, must have due regard to the need to:</a:t>
            </a:r>
          </a:p>
          <a:p>
            <a:pPr lvl="1"/>
            <a:r>
              <a:rPr lang="en-US" sz="2400" b="1" dirty="0"/>
              <a:t> eliminate discrimination, harassment, </a:t>
            </a:r>
            <a:r>
              <a:rPr lang="en-US" sz="2400" b="1" dirty="0" err="1"/>
              <a:t>victimisation</a:t>
            </a:r>
            <a:r>
              <a:rPr lang="en-US" sz="2400" b="1" dirty="0"/>
              <a:t> and any other conduct that is prohibited by or under the Equality Act</a:t>
            </a:r>
          </a:p>
          <a:p>
            <a:pPr lvl="1"/>
            <a:r>
              <a:rPr lang="en-US" sz="2400" b="1" dirty="0"/>
              <a:t>advance equality of opportunity between persons who share a relevant protected characteristic and persons who do not share it</a:t>
            </a:r>
          </a:p>
          <a:p>
            <a:pPr lvl="1"/>
            <a:r>
              <a:rPr lang="en-US" sz="2400" b="1" dirty="0"/>
              <a:t>and foster good relations between persons who share a relevant protected characteristic and persons who do not share it</a:t>
            </a:r>
            <a:r>
              <a:rPr lang="en-US" sz="2400" dirty="0"/>
              <a:t>.</a:t>
            </a:r>
          </a:p>
          <a:p>
            <a:pPr marL="0" indent="0">
              <a:buNone/>
              <a:defRPr/>
            </a:pPr>
            <a:endParaRPr lang="en-GB" dirty="0"/>
          </a:p>
        </p:txBody>
      </p:sp>
    </p:spTree>
    <p:extLst>
      <p:ext uri="{BB962C8B-B14F-4D97-AF65-F5344CB8AC3E}">
        <p14:creationId xmlns:p14="http://schemas.microsoft.com/office/powerpoint/2010/main" val="3959303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C7C45-7C59-56D0-45A1-FF6C3CFD4978}"/>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E5CBE1B4-E89E-36A4-EAD4-5B177C1800CB}"/>
              </a:ext>
            </a:extLst>
          </p:cNvPr>
          <p:cNvSpPr>
            <a:spLocks noGrp="1" noChangeArrowheads="1"/>
          </p:cNvSpPr>
          <p:nvPr>
            <p:ph type="title"/>
          </p:nvPr>
        </p:nvSpPr>
        <p:spPr/>
        <p:txBody>
          <a:bodyPr/>
          <a:lstStyle/>
          <a:p>
            <a:r>
              <a:rPr lang="en-GB" altLang="en-US" sz="4000" dirty="0"/>
              <a:t>The Public Sector Equality Duty </a:t>
            </a:r>
          </a:p>
        </p:txBody>
      </p:sp>
      <p:sp>
        <p:nvSpPr>
          <p:cNvPr id="3" name="Content Placeholder 2">
            <a:extLst>
              <a:ext uri="{FF2B5EF4-FFF2-40B4-BE49-F238E27FC236}">
                <a16:creationId xmlns:a16="http://schemas.microsoft.com/office/drawing/2014/main" id="{94012D1A-8436-5B5C-4166-6B45D14DE55B}"/>
              </a:ext>
            </a:extLst>
          </p:cNvPr>
          <p:cNvSpPr>
            <a:spLocks noGrp="1"/>
          </p:cNvSpPr>
          <p:nvPr>
            <p:ph idx="1"/>
          </p:nvPr>
        </p:nvSpPr>
        <p:spPr/>
        <p:txBody>
          <a:bodyPr/>
          <a:lstStyle/>
          <a:p>
            <a:pPr marL="0" indent="0">
              <a:buNone/>
              <a:defRPr/>
            </a:pPr>
            <a:r>
              <a:rPr lang="en-US" sz="2800" b="1" dirty="0"/>
              <a:t>The landlord must also know, or be reasonably expected to know, that the tenant or a member of their family is disabled. </a:t>
            </a:r>
          </a:p>
          <a:p>
            <a:pPr marL="0" indent="0">
              <a:buNone/>
              <a:defRPr/>
            </a:pPr>
            <a:r>
              <a:rPr lang="en-US" sz="2800" b="1" dirty="0"/>
              <a:t>whether some feature of the evidence presents a real possibility that the person is disabled in a relevant sense </a:t>
            </a:r>
          </a:p>
          <a:p>
            <a:pPr marL="0" indent="0">
              <a:buNone/>
              <a:defRPr/>
            </a:pPr>
            <a:r>
              <a:rPr lang="en-US" b="1" dirty="0"/>
              <a:t>Where there is less or no link then equally the level of regard that the landlord will need to have to the PSED is likely to be lower, though a disabled tenant or household member would also be relevant. </a:t>
            </a:r>
            <a:endParaRPr lang="en-US" sz="2800" b="1" dirty="0"/>
          </a:p>
          <a:p>
            <a:pPr marL="0" indent="0">
              <a:buNone/>
              <a:defRPr/>
            </a:pPr>
            <a:endParaRPr lang="en-GB" sz="3000" b="1" dirty="0"/>
          </a:p>
        </p:txBody>
      </p:sp>
    </p:spTree>
    <p:extLst>
      <p:ext uri="{BB962C8B-B14F-4D97-AF65-F5344CB8AC3E}">
        <p14:creationId xmlns:p14="http://schemas.microsoft.com/office/powerpoint/2010/main" val="1228971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FC684-5AE4-84DB-5FF5-5B15E08E4F65}"/>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DF6AAA45-8102-DBED-2EF7-4A447DD6AB0A}"/>
              </a:ext>
            </a:extLst>
          </p:cNvPr>
          <p:cNvSpPr>
            <a:spLocks noGrp="1" noChangeArrowheads="1"/>
          </p:cNvSpPr>
          <p:nvPr>
            <p:ph type="title"/>
          </p:nvPr>
        </p:nvSpPr>
        <p:spPr/>
        <p:txBody>
          <a:bodyPr/>
          <a:lstStyle/>
          <a:p>
            <a:r>
              <a:rPr lang="en-GB" altLang="en-US" sz="4000" dirty="0"/>
              <a:t>The Public Sector Equality Duty </a:t>
            </a:r>
          </a:p>
        </p:txBody>
      </p:sp>
      <p:sp>
        <p:nvSpPr>
          <p:cNvPr id="3" name="Content Placeholder 2">
            <a:extLst>
              <a:ext uri="{FF2B5EF4-FFF2-40B4-BE49-F238E27FC236}">
                <a16:creationId xmlns:a16="http://schemas.microsoft.com/office/drawing/2014/main" id="{42BBDDF2-72D0-A8ED-4B16-BC004070B800}"/>
              </a:ext>
            </a:extLst>
          </p:cNvPr>
          <p:cNvSpPr>
            <a:spLocks noGrp="1"/>
          </p:cNvSpPr>
          <p:nvPr>
            <p:ph idx="1"/>
          </p:nvPr>
        </p:nvSpPr>
        <p:spPr/>
        <p:txBody>
          <a:bodyPr/>
          <a:lstStyle/>
          <a:p>
            <a:pPr marL="0" indent="0">
              <a:buNone/>
              <a:defRPr/>
            </a:pPr>
            <a:r>
              <a:rPr lang="en-GB" sz="2400" b="1" dirty="0"/>
              <a:t>Potential need to make further inquiries, in terms of gathering the relevant material</a:t>
            </a:r>
          </a:p>
          <a:p>
            <a:pPr marL="0" indent="0">
              <a:buNone/>
              <a:defRPr/>
            </a:pPr>
            <a:r>
              <a:rPr lang="en-GB" sz="2400" b="1" dirty="0"/>
              <a:t>The duty must be exercised in substance, with rigour and with an open mind, and is not a question of box ticking </a:t>
            </a:r>
          </a:p>
          <a:p>
            <a:pPr marL="0" indent="0">
              <a:buNone/>
              <a:defRPr/>
            </a:pPr>
            <a:r>
              <a:rPr lang="en-US" sz="2400" b="1" dirty="0"/>
              <a:t>A PSED assessment goes beyond a simple proportionality argument : a rigorous consideration of the impact of the decision to commence eviction proceedings, against the equality objectives encapsulated in the PSED is required</a:t>
            </a:r>
          </a:p>
          <a:p>
            <a:pPr marL="0" indent="0">
              <a:buNone/>
              <a:defRPr/>
            </a:pPr>
            <a:r>
              <a:rPr lang="en-US" sz="2400" b="1" dirty="0"/>
              <a:t>Decisions should also be kept under review as new information is obtained </a:t>
            </a:r>
            <a:endParaRPr lang="en-GB" sz="2400" b="1" dirty="0"/>
          </a:p>
          <a:p>
            <a:pPr>
              <a:defRPr/>
            </a:pPr>
            <a:endParaRPr lang="en-GB" dirty="0"/>
          </a:p>
        </p:txBody>
      </p:sp>
    </p:spTree>
    <p:extLst>
      <p:ext uri="{BB962C8B-B14F-4D97-AF65-F5344CB8AC3E}">
        <p14:creationId xmlns:p14="http://schemas.microsoft.com/office/powerpoint/2010/main" val="3086464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BFF19-6A26-59C5-3529-0EA96A3CC5AB}"/>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72A3C290-DE89-F025-45D1-8AB6E162EF6E}"/>
              </a:ext>
            </a:extLst>
          </p:cNvPr>
          <p:cNvSpPr>
            <a:spLocks noGrp="1" noChangeArrowheads="1"/>
          </p:cNvSpPr>
          <p:nvPr>
            <p:ph type="title"/>
          </p:nvPr>
        </p:nvSpPr>
        <p:spPr/>
        <p:txBody>
          <a:bodyPr/>
          <a:lstStyle/>
          <a:p>
            <a:r>
              <a:rPr lang="en-GB" altLang="en-US" sz="4000" dirty="0"/>
              <a:t>The Public Sector Equality Duty</a:t>
            </a:r>
          </a:p>
        </p:txBody>
      </p:sp>
      <p:sp>
        <p:nvSpPr>
          <p:cNvPr id="3" name="Content Placeholder 2">
            <a:extLst>
              <a:ext uri="{FF2B5EF4-FFF2-40B4-BE49-F238E27FC236}">
                <a16:creationId xmlns:a16="http://schemas.microsoft.com/office/drawing/2014/main" id="{289980E0-5672-8CA7-46D7-E8BF6EFC034E}"/>
              </a:ext>
            </a:extLst>
          </p:cNvPr>
          <p:cNvSpPr>
            <a:spLocks noGrp="1"/>
          </p:cNvSpPr>
          <p:nvPr>
            <p:ph idx="1"/>
          </p:nvPr>
        </p:nvSpPr>
        <p:spPr/>
        <p:txBody>
          <a:bodyPr/>
          <a:lstStyle/>
          <a:p>
            <a:pPr marL="457200" lvl="1" indent="0">
              <a:buNone/>
            </a:pPr>
            <a:r>
              <a:rPr lang="en-US" sz="2400" b="1" dirty="0"/>
              <a:t>The PSED in relation to eviction proceedings is not a one-off event, but rather a continuing obligation as the eviction proceedings are ongoing</a:t>
            </a:r>
          </a:p>
          <a:p>
            <a:pPr marL="457200" lvl="1" indent="0">
              <a:buNone/>
            </a:pPr>
            <a:r>
              <a:rPr lang="en-US" sz="2400" b="1" dirty="0"/>
              <a:t>What the landlord is aware of, and what their duties are in terms of the PSED given this knowledge, may vary at different points in proceedings. </a:t>
            </a:r>
          </a:p>
          <a:p>
            <a:pPr marL="457200" lvl="1" indent="0">
              <a:buNone/>
            </a:pPr>
            <a:r>
              <a:rPr lang="en-US" sz="2400" b="1" dirty="0"/>
              <a:t>While a landlord might not have breached the PSED by commencing proceedings, they might subsequently be in breach by continuing them without undertaking a proper assessment of compliance</a:t>
            </a:r>
          </a:p>
          <a:p>
            <a:pPr marL="0" indent="0">
              <a:buNone/>
              <a:defRPr/>
            </a:pPr>
            <a:endParaRPr lang="en-GB" dirty="0"/>
          </a:p>
        </p:txBody>
      </p:sp>
    </p:spTree>
    <p:extLst>
      <p:ext uri="{BB962C8B-B14F-4D97-AF65-F5344CB8AC3E}">
        <p14:creationId xmlns:p14="http://schemas.microsoft.com/office/powerpoint/2010/main" val="4153969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CD82F-CAEC-4C83-3E5D-D1F0C7E24616}"/>
            </a:ext>
          </a:extLst>
        </p:cNvPr>
        <p:cNvGrpSpPr/>
        <p:nvPr/>
      </p:nvGrpSpPr>
      <p:grpSpPr>
        <a:xfrm>
          <a:off x="0" y="0"/>
          <a:ext cx="0" cy="0"/>
          <a:chOff x="0" y="0"/>
          <a:chExt cx="0" cy="0"/>
        </a:xfrm>
      </p:grpSpPr>
      <p:sp>
        <p:nvSpPr>
          <p:cNvPr id="20482" name="Title 1">
            <a:extLst>
              <a:ext uri="{FF2B5EF4-FFF2-40B4-BE49-F238E27FC236}">
                <a16:creationId xmlns:a16="http://schemas.microsoft.com/office/drawing/2014/main" id="{4AB1D037-83F8-93DE-6BE9-2FAB7D386547}"/>
              </a:ext>
            </a:extLst>
          </p:cNvPr>
          <p:cNvSpPr>
            <a:spLocks noGrp="1" noChangeArrowheads="1"/>
          </p:cNvSpPr>
          <p:nvPr>
            <p:ph type="title"/>
          </p:nvPr>
        </p:nvSpPr>
        <p:spPr/>
        <p:txBody>
          <a:bodyPr/>
          <a:lstStyle/>
          <a:p>
            <a:r>
              <a:rPr lang="en-GB" altLang="en-US" sz="4000" dirty="0"/>
              <a:t>Legal Issues for RSLs – TC Young Conference </a:t>
            </a:r>
          </a:p>
        </p:txBody>
      </p:sp>
      <p:sp>
        <p:nvSpPr>
          <p:cNvPr id="3" name="Content Placeholder 2">
            <a:extLst>
              <a:ext uri="{FF2B5EF4-FFF2-40B4-BE49-F238E27FC236}">
                <a16:creationId xmlns:a16="http://schemas.microsoft.com/office/drawing/2014/main" id="{B8E26643-D106-5D9D-C565-6A6697E8C2D3}"/>
              </a:ext>
            </a:extLst>
          </p:cNvPr>
          <p:cNvSpPr>
            <a:spLocks noGrp="1"/>
          </p:cNvSpPr>
          <p:nvPr>
            <p:ph idx="1"/>
          </p:nvPr>
        </p:nvSpPr>
        <p:spPr/>
        <p:txBody>
          <a:bodyPr/>
          <a:lstStyle/>
          <a:p>
            <a:pPr marL="0" indent="0">
              <a:buNone/>
              <a:defRPr/>
            </a:pPr>
            <a:endParaRPr lang="en-GB" sz="3200" b="1" dirty="0"/>
          </a:p>
          <a:p>
            <a:pPr marL="0" indent="0">
              <a:buNone/>
              <a:defRPr/>
            </a:pPr>
            <a:r>
              <a:rPr lang="en-GB" sz="3200" b="1" dirty="0"/>
              <a:t>Tuesday 06 May 2025 1pm – 4:15pm </a:t>
            </a:r>
          </a:p>
          <a:p>
            <a:pPr marL="0" indent="0">
              <a:buNone/>
              <a:defRPr/>
            </a:pPr>
            <a:r>
              <a:rPr lang="en-GB" sz="3200" b="1" dirty="0"/>
              <a:t>Sessions on Streamlined Evictions: Guidance and Equality Act 2010 Considerations</a:t>
            </a:r>
          </a:p>
          <a:p>
            <a:pPr marL="0" indent="0">
              <a:buNone/>
              <a:defRPr/>
            </a:pPr>
            <a:r>
              <a:rPr lang="en-GB" sz="3200" b="1" dirty="0"/>
              <a:t>rom@tcyoung.co.uk </a:t>
            </a:r>
          </a:p>
        </p:txBody>
      </p:sp>
    </p:spTree>
    <p:extLst>
      <p:ext uri="{BB962C8B-B14F-4D97-AF65-F5344CB8AC3E}">
        <p14:creationId xmlns:p14="http://schemas.microsoft.com/office/powerpoint/2010/main" val="2877496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90E7238-EE8E-A456-7ED4-ADA1F1078DFC}"/>
              </a:ext>
            </a:extLst>
          </p:cNvPr>
          <p:cNvSpPr>
            <a:spLocks noGrp="1" noChangeArrowheads="1"/>
          </p:cNvSpPr>
          <p:nvPr>
            <p:ph type="title"/>
          </p:nvPr>
        </p:nvSpPr>
        <p:spPr/>
        <p:txBody>
          <a:bodyPr/>
          <a:lstStyle/>
          <a:p>
            <a:r>
              <a:rPr lang="en-GB" altLang="en-US" sz="4000" dirty="0"/>
              <a:t>Roadmap Through Training </a:t>
            </a:r>
          </a:p>
        </p:txBody>
      </p:sp>
      <p:sp>
        <p:nvSpPr>
          <p:cNvPr id="3" name="Content Placeholder 2">
            <a:extLst>
              <a:ext uri="{FF2B5EF4-FFF2-40B4-BE49-F238E27FC236}">
                <a16:creationId xmlns:a16="http://schemas.microsoft.com/office/drawing/2014/main" id="{B7833B54-934D-0A87-28CC-3E60BBECC680}"/>
              </a:ext>
            </a:extLst>
          </p:cNvPr>
          <p:cNvSpPr>
            <a:spLocks noGrp="1"/>
          </p:cNvSpPr>
          <p:nvPr>
            <p:ph idx="1"/>
          </p:nvPr>
        </p:nvSpPr>
        <p:spPr>
          <a:xfrm>
            <a:off x="2209800" y="1844675"/>
            <a:ext cx="7772400" cy="3435350"/>
          </a:xfrm>
        </p:spPr>
        <p:txBody>
          <a:bodyPr/>
          <a:lstStyle/>
          <a:p>
            <a:pPr marL="0" indent="0">
              <a:buNone/>
              <a:defRPr/>
            </a:pPr>
            <a:endParaRPr lang="en-GB" b="1" dirty="0"/>
          </a:p>
          <a:p>
            <a:pPr marL="0" indent="0">
              <a:buNone/>
              <a:defRPr/>
            </a:pPr>
            <a:r>
              <a:rPr lang="en-GB" b="1" dirty="0"/>
              <a:t>Protected Characteristics </a:t>
            </a:r>
          </a:p>
          <a:p>
            <a:pPr marL="0" indent="0">
              <a:buNone/>
              <a:defRPr/>
            </a:pPr>
            <a:r>
              <a:rPr lang="en-GB" b="1" dirty="0"/>
              <a:t>Management of Premises </a:t>
            </a:r>
          </a:p>
          <a:p>
            <a:pPr marL="0" indent="0">
              <a:buNone/>
              <a:defRPr/>
            </a:pPr>
            <a:r>
              <a:rPr lang="en-GB" b="1" dirty="0"/>
              <a:t>Types of Discrimination </a:t>
            </a:r>
          </a:p>
          <a:p>
            <a:pPr marL="0" indent="0">
              <a:buNone/>
              <a:defRPr/>
            </a:pPr>
            <a:r>
              <a:rPr lang="en-GB" b="1" dirty="0"/>
              <a:t>Public Sector Equality Duty </a:t>
            </a:r>
          </a:p>
          <a:p>
            <a:pPr marL="0" indent="0">
              <a:buNone/>
              <a:defRPr/>
            </a:pPr>
            <a:r>
              <a:rPr lang="en-GB" b="1"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5AE01-D3CC-6EDE-2A9E-A09ECC37BF8F}"/>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8D21C94E-3F4F-9D81-DD93-33871775A61E}"/>
              </a:ext>
            </a:extLst>
          </p:cNvPr>
          <p:cNvSpPr>
            <a:spLocks noGrp="1" noChangeArrowheads="1"/>
          </p:cNvSpPr>
          <p:nvPr>
            <p:ph type="title"/>
          </p:nvPr>
        </p:nvSpPr>
        <p:spPr/>
        <p:txBody>
          <a:bodyPr/>
          <a:lstStyle/>
          <a:p>
            <a:r>
              <a:rPr lang="en-GB" altLang="en-US" sz="4000" dirty="0"/>
              <a:t>Protected Characteristics  </a:t>
            </a:r>
          </a:p>
        </p:txBody>
      </p:sp>
      <p:sp>
        <p:nvSpPr>
          <p:cNvPr id="3" name="Content Placeholder 2">
            <a:extLst>
              <a:ext uri="{FF2B5EF4-FFF2-40B4-BE49-F238E27FC236}">
                <a16:creationId xmlns:a16="http://schemas.microsoft.com/office/drawing/2014/main" id="{7FB55668-F1BF-7961-2F93-C545AB716332}"/>
              </a:ext>
            </a:extLst>
          </p:cNvPr>
          <p:cNvSpPr>
            <a:spLocks noGrp="1"/>
          </p:cNvSpPr>
          <p:nvPr>
            <p:ph idx="1"/>
          </p:nvPr>
        </p:nvSpPr>
        <p:spPr>
          <a:xfrm>
            <a:off x="2209800" y="1844675"/>
            <a:ext cx="7772400" cy="3435350"/>
          </a:xfrm>
        </p:spPr>
        <p:txBody>
          <a:bodyPr/>
          <a:lstStyle/>
          <a:p>
            <a:pPr marL="0" indent="0">
              <a:buNone/>
              <a:defRPr/>
            </a:pPr>
            <a:r>
              <a:rPr lang="en-GB" b="1" dirty="0"/>
              <a:t>Age </a:t>
            </a:r>
          </a:p>
          <a:p>
            <a:pPr marL="0" indent="0">
              <a:buNone/>
              <a:defRPr/>
            </a:pPr>
            <a:r>
              <a:rPr lang="en-GB" b="1" dirty="0"/>
              <a:t>Disability </a:t>
            </a:r>
          </a:p>
          <a:p>
            <a:pPr marL="0" indent="0">
              <a:buNone/>
              <a:defRPr/>
            </a:pPr>
            <a:r>
              <a:rPr lang="en-GB" b="1" dirty="0"/>
              <a:t>Gender reassignment </a:t>
            </a:r>
          </a:p>
          <a:p>
            <a:pPr marL="0" indent="0">
              <a:buNone/>
              <a:defRPr/>
            </a:pPr>
            <a:r>
              <a:rPr lang="en-GB" b="1" dirty="0"/>
              <a:t>Marriage and civil partnership </a:t>
            </a:r>
          </a:p>
          <a:p>
            <a:pPr marL="0" indent="0">
              <a:buNone/>
              <a:defRPr/>
            </a:pPr>
            <a:r>
              <a:rPr lang="en-GB" b="1" dirty="0"/>
              <a:t>Race </a:t>
            </a:r>
          </a:p>
          <a:p>
            <a:pPr marL="0" indent="0">
              <a:buNone/>
              <a:defRPr/>
            </a:pPr>
            <a:r>
              <a:rPr lang="en-GB" b="1" dirty="0"/>
              <a:t>Religion or belief </a:t>
            </a:r>
          </a:p>
          <a:p>
            <a:pPr marL="0" indent="0">
              <a:buNone/>
              <a:defRPr/>
            </a:pPr>
            <a:r>
              <a:rPr lang="en-GB" b="1" dirty="0"/>
              <a:t>Sex </a:t>
            </a:r>
          </a:p>
          <a:p>
            <a:pPr marL="0" indent="0">
              <a:buNone/>
              <a:defRPr/>
            </a:pPr>
            <a:r>
              <a:rPr lang="en-GB" b="1" dirty="0"/>
              <a:t>Sexual orientation </a:t>
            </a:r>
          </a:p>
          <a:p>
            <a:pPr marL="0" indent="0">
              <a:buNone/>
              <a:defRPr/>
            </a:pPr>
            <a:r>
              <a:rPr lang="en-GB" b="1" dirty="0"/>
              <a:t> </a:t>
            </a:r>
          </a:p>
          <a:p>
            <a:pPr marL="0" indent="0">
              <a:buNone/>
              <a:defRPr/>
            </a:pPr>
            <a:endParaRPr lang="en-GB" b="1" dirty="0"/>
          </a:p>
          <a:p>
            <a:pPr marL="0" indent="0">
              <a:buNone/>
              <a:defRPr/>
            </a:pPr>
            <a:r>
              <a:rPr lang="en-GB" b="1" dirty="0"/>
              <a:t> </a:t>
            </a:r>
          </a:p>
        </p:txBody>
      </p:sp>
    </p:spTree>
    <p:extLst>
      <p:ext uri="{BB962C8B-B14F-4D97-AF65-F5344CB8AC3E}">
        <p14:creationId xmlns:p14="http://schemas.microsoft.com/office/powerpoint/2010/main" val="146447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84B24-6918-EF27-FBAF-ABF7D13C04D0}"/>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D26764BD-8D31-015B-BD2E-F92AAC4993F0}"/>
              </a:ext>
            </a:extLst>
          </p:cNvPr>
          <p:cNvSpPr>
            <a:spLocks noGrp="1" noChangeArrowheads="1"/>
          </p:cNvSpPr>
          <p:nvPr>
            <p:ph type="title"/>
          </p:nvPr>
        </p:nvSpPr>
        <p:spPr/>
        <p:txBody>
          <a:bodyPr/>
          <a:lstStyle/>
          <a:p>
            <a:r>
              <a:rPr lang="en-GB" altLang="en-US" sz="4000" dirty="0"/>
              <a:t>Disability  </a:t>
            </a:r>
          </a:p>
        </p:txBody>
      </p:sp>
      <p:sp>
        <p:nvSpPr>
          <p:cNvPr id="3" name="Content Placeholder 2">
            <a:extLst>
              <a:ext uri="{FF2B5EF4-FFF2-40B4-BE49-F238E27FC236}">
                <a16:creationId xmlns:a16="http://schemas.microsoft.com/office/drawing/2014/main" id="{14C0F9F6-6925-114F-F429-4A40CCECA89F}"/>
              </a:ext>
            </a:extLst>
          </p:cNvPr>
          <p:cNvSpPr>
            <a:spLocks noGrp="1"/>
          </p:cNvSpPr>
          <p:nvPr>
            <p:ph idx="1"/>
          </p:nvPr>
        </p:nvSpPr>
        <p:spPr>
          <a:xfrm>
            <a:off x="914400" y="1844675"/>
            <a:ext cx="10363200" cy="3435350"/>
          </a:xfrm>
        </p:spPr>
        <p:txBody>
          <a:bodyPr/>
          <a:lstStyle/>
          <a:p>
            <a:pPr marL="0" indent="0">
              <a:buNone/>
              <a:defRPr/>
            </a:pPr>
            <a:r>
              <a:rPr lang="en-GB" b="1" dirty="0"/>
              <a:t>physical or mental impairment which has a substantial and long-term adverse effect on their ability to carry out normal day-to-day activities (section 6) </a:t>
            </a:r>
          </a:p>
          <a:p>
            <a:pPr marL="0" indent="0">
              <a:buNone/>
              <a:defRPr/>
            </a:pPr>
            <a:r>
              <a:rPr lang="en-GB" b="1" dirty="0"/>
              <a:t>Long-term means that it has lasted for at least 12 months, is likely to last for at least 12 months or for it is likely to last for the rest of their life (Paragraph 2 Schedule 1) </a:t>
            </a:r>
          </a:p>
          <a:p>
            <a:pPr marL="0" indent="0">
              <a:buNone/>
              <a:defRPr/>
            </a:pPr>
            <a:r>
              <a:rPr lang="en-GB" b="1" dirty="0"/>
              <a:t>“Substantial” means more than minor or trivial (Section 212) </a:t>
            </a:r>
          </a:p>
          <a:p>
            <a:pPr marL="0" indent="0">
              <a:buNone/>
              <a:defRPr/>
            </a:pPr>
            <a:r>
              <a:rPr lang="en-GB" b="1" dirty="0"/>
              <a:t> </a:t>
            </a:r>
          </a:p>
          <a:p>
            <a:pPr marL="0" indent="0">
              <a:buNone/>
              <a:defRPr/>
            </a:pPr>
            <a:endParaRPr lang="en-GB" b="1" dirty="0"/>
          </a:p>
          <a:p>
            <a:pPr marL="0" indent="0">
              <a:buNone/>
              <a:defRPr/>
            </a:pPr>
            <a:r>
              <a:rPr lang="en-GB" b="1" dirty="0"/>
              <a:t> </a:t>
            </a:r>
          </a:p>
        </p:txBody>
      </p:sp>
    </p:spTree>
    <p:extLst>
      <p:ext uri="{BB962C8B-B14F-4D97-AF65-F5344CB8AC3E}">
        <p14:creationId xmlns:p14="http://schemas.microsoft.com/office/powerpoint/2010/main" val="178650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FA719-D4DE-15A3-B011-6B94F34954A6}"/>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EF1D3C76-CC7B-376B-BAA2-FF89E5791124}"/>
              </a:ext>
            </a:extLst>
          </p:cNvPr>
          <p:cNvSpPr>
            <a:spLocks noGrp="1" noChangeArrowheads="1"/>
          </p:cNvSpPr>
          <p:nvPr>
            <p:ph type="title"/>
          </p:nvPr>
        </p:nvSpPr>
        <p:spPr/>
        <p:txBody>
          <a:bodyPr/>
          <a:lstStyle/>
          <a:p>
            <a:r>
              <a:rPr lang="en-GB" altLang="en-US" sz="4000" dirty="0"/>
              <a:t>Excluded Conditions</a:t>
            </a:r>
          </a:p>
        </p:txBody>
      </p:sp>
      <p:sp>
        <p:nvSpPr>
          <p:cNvPr id="3" name="Content Placeholder 2">
            <a:extLst>
              <a:ext uri="{FF2B5EF4-FFF2-40B4-BE49-F238E27FC236}">
                <a16:creationId xmlns:a16="http://schemas.microsoft.com/office/drawing/2014/main" id="{D8DDA519-4236-D18F-AE85-D1864CEF83F4}"/>
              </a:ext>
            </a:extLst>
          </p:cNvPr>
          <p:cNvSpPr>
            <a:spLocks noGrp="1"/>
          </p:cNvSpPr>
          <p:nvPr>
            <p:ph idx="1"/>
          </p:nvPr>
        </p:nvSpPr>
        <p:spPr>
          <a:xfrm>
            <a:off x="1133856" y="1844675"/>
            <a:ext cx="9784080" cy="3435350"/>
          </a:xfrm>
        </p:spPr>
        <p:txBody>
          <a:bodyPr/>
          <a:lstStyle/>
          <a:p>
            <a:pPr marL="0" indent="0">
              <a:buNone/>
              <a:defRPr/>
            </a:pPr>
            <a:r>
              <a:rPr lang="en-US" b="0" i="0" dirty="0">
                <a:effectLst/>
                <a:latin typeface="Source Sans Pro" panose="020B0503030403020204" pitchFamily="34" charset="0"/>
              </a:rPr>
              <a:t>addiction to alcohol, nicotine or any other substance is to be treated as not amounting to an impairment</a:t>
            </a:r>
          </a:p>
          <a:p>
            <a:pPr marL="0" indent="0">
              <a:buNone/>
              <a:defRPr/>
            </a:pPr>
            <a:r>
              <a:rPr lang="en-US" dirty="0"/>
              <a:t>a tendency to set fires,</a:t>
            </a:r>
          </a:p>
          <a:p>
            <a:pPr marL="0" indent="0">
              <a:buNone/>
              <a:defRPr/>
            </a:pPr>
            <a:r>
              <a:rPr lang="en-US" dirty="0"/>
              <a:t>a tendency to steal,</a:t>
            </a:r>
          </a:p>
          <a:p>
            <a:pPr marL="0" indent="0">
              <a:buNone/>
              <a:defRPr/>
            </a:pPr>
            <a:r>
              <a:rPr lang="en-US" dirty="0"/>
              <a:t>a tendency to physical or sexual abuse of other persons,</a:t>
            </a:r>
          </a:p>
          <a:p>
            <a:pPr marL="0" indent="0">
              <a:buNone/>
              <a:defRPr/>
            </a:pPr>
            <a:r>
              <a:rPr lang="en-US" dirty="0"/>
              <a:t>exhibitionism,</a:t>
            </a:r>
          </a:p>
          <a:p>
            <a:pPr marL="0" indent="0">
              <a:buNone/>
              <a:defRPr/>
            </a:pPr>
            <a:r>
              <a:rPr lang="en-US" dirty="0"/>
              <a:t>voyeurism.</a:t>
            </a:r>
            <a:endParaRPr lang="en-US" dirty="0">
              <a:latin typeface="Source Sans Pro" panose="020B0503030403020204" pitchFamily="34" charset="0"/>
            </a:endParaRPr>
          </a:p>
          <a:p>
            <a:pPr marL="0" indent="0">
              <a:buNone/>
              <a:defRPr/>
            </a:pPr>
            <a:endParaRPr lang="en-US" b="0" i="0" dirty="0">
              <a:effectLst/>
              <a:latin typeface="Source Sans Pro" panose="020B0503030403020204" pitchFamily="34" charset="0"/>
            </a:endParaRPr>
          </a:p>
          <a:p>
            <a:pPr marL="0" indent="0">
              <a:buNone/>
              <a:defRPr/>
            </a:pPr>
            <a:endParaRPr lang="en-GB" b="1" dirty="0"/>
          </a:p>
        </p:txBody>
      </p:sp>
    </p:spTree>
    <p:extLst>
      <p:ext uri="{BB962C8B-B14F-4D97-AF65-F5344CB8AC3E}">
        <p14:creationId xmlns:p14="http://schemas.microsoft.com/office/powerpoint/2010/main" val="164728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08C41-74C4-8AB5-BBD3-2F558EACFFDD}"/>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FCFB8979-3D48-B233-BA1F-56A16A5578B5}"/>
              </a:ext>
            </a:extLst>
          </p:cNvPr>
          <p:cNvSpPr>
            <a:spLocks noGrp="1" noChangeArrowheads="1"/>
          </p:cNvSpPr>
          <p:nvPr>
            <p:ph type="title"/>
          </p:nvPr>
        </p:nvSpPr>
        <p:spPr/>
        <p:txBody>
          <a:bodyPr/>
          <a:lstStyle/>
          <a:p>
            <a:r>
              <a:rPr lang="en-GB" altLang="en-US" sz="4000" dirty="0"/>
              <a:t>Management of Premises </a:t>
            </a:r>
          </a:p>
        </p:txBody>
      </p:sp>
      <p:sp>
        <p:nvSpPr>
          <p:cNvPr id="3" name="Content Placeholder 2">
            <a:extLst>
              <a:ext uri="{FF2B5EF4-FFF2-40B4-BE49-F238E27FC236}">
                <a16:creationId xmlns:a16="http://schemas.microsoft.com/office/drawing/2014/main" id="{4C587901-05B6-E3D7-9057-037B17E8BD1D}"/>
              </a:ext>
            </a:extLst>
          </p:cNvPr>
          <p:cNvSpPr>
            <a:spLocks noGrp="1"/>
          </p:cNvSpPr>
          <p:nvPr>
            <p:ph idx="1"/>
          </p:nvPr>
        </p:nvSpPr>
        <p:spPr>
          <a:xfrm>
            <a:off x="914400" y="1844675"/>
            <a:ext cx="10363200" cy="3435350"/>
          </a:xfrm>
        </p:spPr>
        <p:txBody>
          <a:bodyPr/>
          <a:lstStyle/>
          <a:p>
            <a:pPr marL="0" indent="0">
              <a:buNone/>
              <a:defRPr/>
            </a:pPr>
            <a:r>
              <a:rPr lang="en-GB" b="1" dirty="0"/>
              <a:t>Equality Act 2010 is split into different sections in which discrimination can occur </a:t>
            </a:r>
          </a:p>
          <a:p>
            <a:pPr marL="0" indent="0">
              <a:buNone/>
              <a:defRPr/>
            </a:pPr>
            <a:r>
              <a:rPr lang="en-GB" b="1" dirty="0"/>
              <a:t>For housing will either be services or management of premises </a:t>
            </a:r>
          </a:p>
          <a:p>
            <a:pPr marL="0" indent="0">
              <a:buNone/>
              <a:defRPr/>
            </a:pPr>
            <a:r>
              <a:rPr lang="en-GB" b="1" dirty="0"/>
              <a:t>For eviction likely to be premises </a:t>
            </a:r>
          </a:p>
          <a:p>
            <a:pPr marL="0" indent="0">
              <a:buNone/>
              <a:defRPr/>
            </a:pPr>
            <a:r>
              <a:rPr lang="en-GB" b="1" dirty="0"/>
              <a:t>Services cases more for when the service could be provided to anyone, rather than a set group, like a tenant </a:t>
            </a:r>
          </a:p>
          <a:p>
            <a:pPr marL="0" indent="0">
              <a:buNone/>
              <a:defRPr/>
            </a:pPr>
            <a:endParaRPr lang="en-GB" b="1" dirty="0"/>
          </a:p>
          <a:p>
            <a:pPr marL="0" indent="0">
              <a:buNone/>
              <a:defRPr/>
            </a:pPr>
            <a:r>
              <a:rPr lang="en-GB" b="1" dirty="0"/>
              <a:t> </a:t>
            </a:r>
          </a:p>
        </p:txBody>
      </p:sp>
    </p:spTree>
    <p:extLst>
      <p:ext uri="{BB962C8B-B14F-4D97-AF65-F5344CB8AC3E}">
        <p14:creationId xmlns:p14="http://schemas.microsoft.com/office/powerpoint/2010/main" val="324509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B5746E0-2EAB-C347-071B-66B78539C7CE}"/>
              </a:ext>
            </a:extLst>
          </p:cNvPr>
          <p:cNvSpPr>
            <a:spLocks noGrp="1" noChangeArrowheads="1"/>
          </p:cNvSpPr>
          <p:nvPr>
            <p:ph type="title"/>
          </p:nvPr>
        </p:nvSpPr>
        <p:spPr/>
        <p:txBody>
          <a:bodyPr/>
          <a:lstStyle/>
          <a:p>
            <a:r>
              <a:rPr lang="en-GB" altLang="en-US" sz="4000" dirty="0"/>
              <a:t>Management of Premises </a:t>
            </a:r>
          </a:p>
        </p:txBody>
      </p:sp>
      <p:sp>
        <p:nvSpPr>
          <p:cNvPr id="3" name="Content Placeholder 2">
            <a:extLst>
              <a:ext uri="{FF2B5EF4-FFF2-40B4-BE49-F238E27FC236}">
                <a16:creationId xmlns:a16="http://schemas.microsoft.com/office/drawing/2014/main" id="{41004C11-0C4B-3153-D470-FD0632E154FF}"/>
              </a:ext>
            </a:extLst>
          </p:cNvPr>
          <p:cNvSpPr>
            <a:spLocks noGrp="1"/>
          </p:cNvSpPr>
          <p:nvPr>
            <p:ph idx="1"/>
          </p:nvPr>
        </p:nvSpPr>
        <p:spPr/>
        <p:txBody>
          <a:bodyPr/>
          <a:lstStyle/>
          <a:p>
            <a:pPr>
              <a:defRPr/>
            </a:pPr>
            <a:r>
              <a:rPr lang="en-GB" b="1" dirty="0"/>
              <a:t>A person (A) who manages premises must not discriminate against a person (B) who occupies the premises—</a:t>
            </a:r>
          </a:p>
          <a:p>
            <a:pPr>
              <a:defRPr/>
            </a:pPr>
            <a:r>
              <a:rPr lang="en-GB" b="1" dirty="0"/>
              <a:t>in the way in which A allows B, or by not allowing B, to make use of a benefit or facility;</a:t>
            </a:r>
          </a:p>
          <a:p>
            <a:pPr>
              <a:defRPr/>
            </a:pPr>
            <a:r>
              <a:rPr lang="en-GB" b="1" dirty="0"/>
              <a:t>by evicting B (or taking steps for the purpose of securing B's eviction);</a:t>
            </a:r>
          </a:p>
          <a:p>
            <a:pPr>
              <a:defRPr/>
            </a:pPr>
            <a:r>
              <a:rPr lang="en-GB" b="1" dirty="0"/>
              <a:t>by subjecting B to any other detriment.</a:t>
            </a:r>
          </a:p>
          <a:p>
            <a:pP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2DC9555-D626-48D7-ED4B-5F0AE7A998DB}"/>
              </a:ext>
            </a:extLst>
          </p:cNvPr>
          <p:cNvSpPr>
            <a:spLocks noGrp="1" noChangeArrowheads="1"/>
          </p:cNvSpPr>
          <p:nvPr>
            <p:ph type="title"/>
          </p:nvPr>
        </p:nvSpPr>
        <p:spPr/>
        <p:txBody>
          <a:bodyPr/>
          <a:lstStyle/>
          <a:p>
            <a:r>
              <a:rPr lang="en-GB" altLang="en-US" sz="4000" dirty="0"/>
              <a:t>Direct Discrimination </a:t>
            </a:r>
          </a:p>
        </p:txBody>
      </p:sp>
      <p:sp>
        <p:nvSpPr>
          <p:cNvPr id="18435" name="Content Placeholder 2">
            <a:extLst>
              <a:ext uri="{FF2B5EF4-FFF2-40B4-BE49-F238E27FC236}">
                <a16:creationId xmlns:a16="http://schemas.microsoft.com/office/drawing/2014/main" id="{E5588704-FFE3-1F07-3426-53C482A45690}"/>
              </a:ext>
            </a:extLst>
          </p:cNvPr>
          <p:cNvSpPr>
            <a:spLocks noGrp="1" noChangeArrowheads="1"/>
          </p:cNvSpPr>
          <p:nvPr>
            <p:ph idx="1"/>
          </p:nvPr>
        </p:nvSpPr>
        <p:spPr/>
        <p:txBody>
          <a:bodyPr/>
          <a:lstStyle/>
          <a:p>
            <a:r>
              <a:rPr lang="en-GB" altLang="en-US" b="1" dirty="0"/>
              <a:t>Direct discrimination is where, </a:t>
            </a:r>
            <a:r>
              <a:rPr lang="en-GB" altLang="en-US" b="1" u="sng" dirty="0"/>
              <a:t>because of a protected characteristic</a:t>
            </a:r>
            <a:r>
              <a:rPr lang="en-GB" altLang="en-US" b="1" dirty="0"/>
              <a:t>, a person treats another less favourably than they would treat others</a:t>
            </a:r>
          </a:p>
          <a:p>
            <a:r>
              <a:rPr lang="en-GB" altLang="en-US" b="1" dirty="0"/>
              <a:t>this does not prevent a person from treating disabled people more favourably than people without a disability</a:t>
            </a:r>
          </a:p>
          <a:p>
            <a:r>
              <a:rPr lang="en-GB" altLang="en-US" b="1" dirty="0"/>
              <a:t>There is no justification for direct discrimination, so if this were established it would be a complete defence.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E193FAA-CBE4-28A2-D1B5-8CDAC710373C}"/>
              </a:ext>
            </a:extLst>
          </p:cNvPr>
          <p:cNvSpPr>
            <a:spLocks noGrp="1" noChangeArrowheads="1"/>
          </p:cNvSpPr>
          <p:nvPr>
            <p:ph type="title"/>
          </p:nvPr>
        </p:nvSpPr>
        <p:spPr/>
        <p:txBody>
          <a:bodyPr/>
          <a:lstStyle/>
          <a:p>
            <a:r>
              <a:rPr lang="en-GB" altLang="en-US" sz="4000" dirty="0"/>
              <a:t>Discrimination Arising from a Disability</a:t>
            </a:r>
          </a:p>
        </p:txBody>
      </p:sp>
      <p:sp>
        <p:nvSpPr>
          <p:cNvPr id="3" name="Content Placeholder 2">
            <a:extLst>
              <a:ext uri="{FF2B5EF4-FFF2-40B4-BE49-F238E27FC236}">
                <a16:creationId xmlns:a16="http://schemas.microsoft.com/office/drawing/2014/main" id="{5BEE4768-DEE2-D694-3EFA-4157159AAE74}"/>
              </a:ext>
            </a:extLst>
          </p:cNvPr>
          <p:cNvSpPr>
            <a:spLocks noGrp="1"/>
          </p:cNvSpPr>
          <p:nvPr>
            <p:ph idx="1"/>
          </p:nvPr>
        </p:nvSpPr>
        <p:spPr/>
        <p:txBody>
          <a:bodyPr/>
          <a:lstStyle/>
          <a:p>
            <a:pPr marL="0" indent="0">
              <a:buNone/>
              <a:defRPr/>
            </a:pPr>
            <a:r>
              <a:rPr lang="en-GB" b="1" dirty="0"/>
              <a:t>A discriminates against B (a disabled person) if “A treats B unfavourably because of something arising in consequence of B's disability”</a:t>
            </a:r>
          </a:p>
          <a:p>
            <a:pPr marL="0" indent="0">
              <a:buNone/>
              <a:defRPr/>
            </a:pPr>
            <a:r>
              <a:rPr lang="en-GB" b="1" dirty="0"/>
              <a:t>two rebuttals to a claim for discrimination arising from a disability:</a:t>
            </a:r>
          </a:p>
          <a:p>
            <a:pPr>
              <a:defRPr/>
            </a:pPr>
            <a:r>
              <a:rPr lang="en-GB" b="1" dirty="0"/>
              <a:t>the landlord did not know and could not reasonably have known about the disability</a:t>
            </a:r>
          </a:p>
          <a:p>
            <a:pPr>
              <a:defRPr/>
            </a:pPr>
            <a:r>
              <a:rPr lang="en-GB" b="1" dirty="0"/>
              <a:t>eviction is a proportionate means of achieving a legitimate aim</a:t>
            </a:r>
          </a:p>
        </p:txBody>
      </p:sp>
    </p:spTree>
  </p:cSld>
  <p:clrMapOvr>
    <a:masterClrMapping/>
  </p:clrMapOvr>
</p:sld>
</file>

<file path=ppt/theme/theme1.xml><?xml version="1.0" encoding="utf-8"?>
<a:theme xmlns:a="http://schemas.openxmlformats.org/drawingml/2006/main" name="TC Young Template">
  <a:themeElements>
    <a:clrScheme name="New LLP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ew LLP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6838" tIns="47625" rIns="96838" bIns="47625" numCol="1" anchor="t" anchorCtr="0" compatLnSpc="1">
        <a:prstTxWarp prst="textNoShape">
          <a:avLst/>
        </a:prstTxWarp>
      </a:bodyPr>
      <a:lstStyle>
        <a:defPPr marL="0" marR="0" indent="0" algn="l" defTabSz="963613" rtl="0" eaLnBrk="0" fontAlgn="base" latinLnBrk="0" hangingPunct="0">
          <a:lnSpc>
            <a:spcPct val="100000"/>
          </a:lnSpc>
          <a:spcBef>
            <a:spcPct val="20000"/>
          </a:spcBef>
          <a:spcAft>
            <a:spcPct val="0"/>
          </a:spcAft>
          <a:buClrTx/>
          <a:buSzPct val="100000"/>
          <a:buFontTx/>
          <a:buChar char="•"/>
          <a:tabLst/>
          <a:defRPr kumimoji="0" lang="en-US" sz="24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6838" tIns="47625" rIns="96838" bIns="47625" numCol="1" anchor="t" anchorCtr="0" compatLnSpc="1">
        <a:prstTxWarp prst="textNoShape">
          <a:avLst/>
        </a:prstTxWarp>
      </a:bodyPr>
      <a:lstStyle>
        <a:defPPr marL="0" marR="0" indent="0" algn="l" defTabSz="963613" rtl="0" eaLnBrk="0" fontAlgn="base" latinLnBrk="0" hangingPunct="0">
          <a:lnSpc>
            <a:spcPct val="100000"/>
          </a:lnSpc>
          <a:spcBef>
            <a:spcPct val="20000"/>
          </a:spcBef>
          <a:spcAft>
            <a:spcPct val="0"/>
          </a:spcAft>
          <a:buClrTx/>
          <a:buSzPct val="100000"/>
          <a:buFontTx/>
          <a:buChar char="•"/>
          <a:tabLst/>
          <a:defRPr kumimoji="0" lang="en-US" sz="24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New LLP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w LLP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w LLP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w LLP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 LLP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w LLP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w LLP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1428</TotalTime>
  <Words>1094</Words>
  <Application>Microsoft Office PowerPoint</Application>
  <PresentationFormat>Widescreen</PresentationFormat>
  <Paragraphs>99</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Arial</vt:lpstr>
      <vt:lpstr>Source Sans Pro</vt:lpstr>
      <vt:lpstr>TC Young Template</vt:lpstr>
      <vt:lpstr>Equalities Issues in Housing Management </vt:lpstr>
      <vt:lpstr>Roadmap Through Training </vt:lpstr>
      <vt:lpstr>Protected Characteristics  </vt:lpstr>
      <vt:lpstr>Disability  </vt:lpstr>
      <vt:lpstr>Excluded Conditions</vt:lpstr>
      <vt:lpstr>Management of Premises </vt:lpstr>
      <vt:lpstr>Management of Premises </vt:lpstr>
      <vt:lpstr>Direct Discrimination </vt:lpstr>
      <vt:lpstr>Discrimination Arising from a Disability</vt:lpstr>
      <vt:lpstr>Indirect Discrimination </vt:lpstr>
      <vt:lpstr>Reasonable Adjustments</vt:lpstr>
      <vt:lpstr>Reasonable Adjustments</vt:lpstr>
      <vt:lpstr>The Public Sector Equality Duty </vt:lpstr>
      <vt:lpstr>Summary Cause Proceedings cont. </vt:lpstr>
      <vt:lpstr>The Public Sector Equality Duty </vt:lpstr>
      <vt:lpstr>The Public Sector Equality Duty </vt:lpstr>
      <vt:lpstr>The Public Sector Equality Duty</vt:lpstr>
      <vt:lpstr>Legal Issues for RSLs – TC Young Conference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Rona MacLeod</dc:creator>
  <cp:lastModifiedBy>Rona MacLeod</cp:lastModifiedBy>
  <cp:revision>2</cp:revision>
  <dcterms:created xsi:type="dcterms:W3CDTF">2025-04-01T09:46:50Z</dcterms:created>
  <dcterms:modified xsi:type="dcterms:W3CDTF">2025-05-01T09:07:32Z</dcterms:modified>
</cp:coreProperties>
</file>