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Moules" userId="ae0a6353-948b-4e1a-9849-00dd92092688" providerId="ADAL" clId="{3BC4770C-9518-458A-A136-2153E23C9EB7}"/>
    <pc:docChg chg="custSel modSld">
      <pc:chgData name="Louise Moules" userId="ae0a6353-948b-4e1a-9849-00dd92092688" providerId="ADAL" clId="{3BC4770C-9518-458A-A136-2153E23C9EB7}" dt="2025-09-17T08:39:45.676" v="0" actId="33524"/>
      <pc:docMkLst>
        <pc:docMk/>
      </pc:docMkLst>
      <pc:sldChg chg="modSp mod">
        <pc:chgData name="Louise Moules" userId="ae0a6353-948b-4e1a-9849-00dd92092688" providerId="ADAL" clId="{3BC4770C-9518-458A-A136-2153E23C9EB7}" dt="2025-09-17T08:39:45.676" v="0" actId="33524"/>
        <pc:sldMkLst>
          <pc:docMk/>
          <pc:sldMk cId="0" sldId="260"/>
        </pc:sldMkLst>
        <pc:spChg chg="mod">
          <ac:chgData name="Louise Moules" userId="ae0a6353-948b-4e1a-9849-00dd92092688" providerId="ADAL" clId="{3BC4770C-9518-458A-A136-2153E23C9EB7}" dt="2025-09-17T08:39:45.676" v="0" actId="33524"/>
          <ac:spMkLst>
            <pc:docMk/>
            <pc:sldMk cId="0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694436"/>
            <a:ext cx="378587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BE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61556" y="6078499"/>
            <a:ext cx="1792224" cy="4498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0512" y="493903"/>
            <a:ext cx="7226934" cy="6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512" y="1514602"/>
            <a:ext cx="11113770" cy="43813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fha.co.u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ha.co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fha.co.uk/sites/default/files/2025-06/SFHA%2520Strategy%2520204-2027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fha.co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ha.co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ha.co.uk/sfha-board-directors" TargetMode="External"/><Relationship Id="rId2" Type="http://schemas.openxmlformats.org/officeDocument/2006/relationships/hyperlink" Target="http://www.sfha.co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ouglas.mackie@sfhaboard.co.uk" TargetMode="External"/><Relationship Id="rId4" Type="http://schemas.openxmlformats.org/officeDocument/2006/relationships/hyperlink" Target="mailto:lmoules@sfha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9523" y="6284236"/>
            <a:ext cx="978535" cy="156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20"/>
              </a:lnSpc>
            </a:pPr>
            <a:r>
              <a:rPr sz="1100" spc="-10" dirty="0">
                <a:solidFill>
                  <a:srgbClr val="000066"/>
                </a:solidFill>
                <a:latin typeface="Arial"/>
                <a:cs typeface="Arial"/>
                <a:hlinkClick r:id="rId2"/>
              </a:rPr>
              <a:t>www.sfha.co.uk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-1"/>
            <a:ext cx="12192000" cy="6858000"/>
            <a:chOff x="0" y="-1"/>
            <a:chExt cx="12192000" cy="685800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9058" y="6101448"/>
              <a:ext cx="1737219" cy="40390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8353" y="-1"/>
              <a:ext cx="10883646" cy="68579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5251704" cy="68580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0"/>
              <a:ext cx="5213350" cy="6858000"/>
            </a:xfrm>
            <a:custGeom>
              <a:avLst/>
              <a:gdLst/>
              <a:ahLst/>
              <a:cxnLst/>
              <a:rect l="l" t="t" r="r" b="b"/>
              <a:pathLst>
                <a:path w="5213350" h="6858000">
                  <a:moveTo>
                    <a:pt x="5213223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213223" y="6858000"/>
                  </a:lnTo>
                  <a:lnTo>
                    <a:pt x="5213223" y="0"/>
                  </a:lnTo>
                  <a:close/>
                </a:path>
              </a:pathLst>
            </a:custGeom>
            <a:solidFill>
              <a:srgbClr val="FFBE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ctrTitle"/>
          </p:nvPr>
        </p:nvSpPr>
        <p:spPr>
          <a:xfrm>
            <a:off x="535940" y="694436"/>
            <a:ext cx="4559593" cy="2320507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5000" spc="-10" dirty="0">
                <a:solidFill>
                  <a:srgbClr val="000064"/>
                </a:solidFill>
              </a:rPr>
              <a:t>Recruitment </a:t>
            </a:r>
            <a:r>
              <a:rPr sz="5000" dirty="0">
                <a:solidFill>
                  <a:srgbClr val="000064"/>
                </a:solidFill>
              </a:rPr>
              <a:t>of</a:t>
            </a:r>
            <a:r>
              <a:rPr lang="en-GB" sz="5000" spc="-55" dirty="0">
                <a:solidFill>
                  <a:srgbClr val="000064"/>
                </a:solidFill>
              </a:rPr>
              <a:t> Co-opted </a:t>
            </a:r>
            <a:br>
              <a:rPr lang="en-GB" sz="5000" spc="-55" dirty="0">
                <a:solidFill>
                  <a:srgbClr val="000064"/>
                </a:solidFill>
              </a:rPr>
            </a:br>
            <a:r>
              <a:rPr lang="en-GB" sz="5000" spc="-10" dirty="0">
                <a:solidFill>
                  <a:srgbClr val="000064"/>
                </a:solidFill>
              </a:rPr>
              <a:t>Board </a:t>
            </a:r>
            <a:r>
              <a:rPr sz="5000" spc="-10" dirty="0">
                <a:solidFill>
                  <a:srgbClr val="000064"/>
                </a:solidFill>
              </a:rPr>
              <a:t>Directors</a:t>
            </a:r>
            <a:endParaRPr sz="5000" dirty="0"/>
          </a:p>
        </p:txBody>
      </p:sp>
      <p:sp>
        <p:nvSpPr>
          <p:cNvPr id="9" name="object 9"/>
          <p:cNvSpPr txBox="1"/>
          <p:nvPr/>
        </p:nvSpPr>
        <p:spPr>
          <a:xfrm>
            <a:off x="539902" y="3807333"/>
            <a:ext cx="185864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solidFill>
                  <a:srgbClr val="121330"/>
                </a:solidFill>
                <a:latin typeface="Arial"/>
                <a:cs typeface="Arial"/>
              </a:rPr>
              <a:t>Briefing</a:t>
            </a:r>
            <a:r>
              <a:rPr sz="2500" spc="-40" dirty="0">
                <a:solidFill>
                  <a:srgbClr val="121330"/>
                </a:solidFill>
                <a:latin typeface="Arial"/>
                <a:cs typeface="Arial"/>
              </a:rPr>
              <a:t> </a:t>
            </a:r>
            <a:r>
              <a:rPr sz="2500" spc="-20" dirty="0">
                <a:solidFill>
                  <a:srgbClr val="121330"/>
                </a:solidFill>
                <a:latin typeface="Arial"/>
                <a:cs typeface="Arial"/>
              </a:rPr>
              <a:t>Note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9058" y="6101448"/>
            <a:ext cx="1737219" cy="40390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00316A"/>
                </a:solidFill>
              </a:rPr>
              <a:t>The</a:t>
            </a:r>
            <a:r>
              <a:rPr spc="-75" dirty="0">
                <a:solidFill>
                  <a:srgbClr val="00316A"/>
                </a:solidFill>
              </a:rPr>
              <a:t> </a:t>
            </a:r>
            <a:r>
              <a:rPr spc="-10" dirty="0">
                <a:solidFill>
                  <a:srgbClr val="00316A"/>
                </a:solidFill>
              </a:rPr>
              <a:t>Organisation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56823" y="6271536"/>
            <a:ext cx="100393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000066"/>
                </a:solidFill>
                <a:latin typeface="Arial"/>
                <a:cs typeface="Arial"/>
                <a:hlinkClick r:id="rId3"/>
              </a:rPr>
              <a:t>www.sfha.co.uk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0512" y="1772792"/>
            <a:ext cx="11108690" cy="348297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Scottish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Federation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Housing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Associations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(SFHA)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was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established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1975 </a:t>
            </a:r>
            <a:r>
              <a:rPr sz="1800" spc="60" dirty="0">
                <a:latin typeface="Calibri"/>
                <a:cs typeface="Calibri"/>
              </a:rPr>
              <a:t>and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is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50" dirty="0">
                <a:latin typeface="Calibri"/>
                <a:cs typeface="Calibri"/>
              </a:rPr>
              <a:t>voice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Scotland’s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50" dirty="0">
                <a:latin typeface="Calibri"/>
                <a:cs typeface="Calibri"/>
              </a:rPr>
              <a:t>housing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associations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and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co-</a:t>
            </a:r>
            <a:r>
              <a:rPr sz="1800" spc="-10" dirty="0">
                <a:latin typeface="Calibri"/>
                <a:cs typeface="Calibri"/>
              </a:rPr>
              <a:t>operatives.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1800">
              <a:latin typeface="Calibri"/>
              <a:cs typeface="Calibri"/>
            </a:endParaRPr>
          </a:p>
          <a:p>
            <a:pPr marL="12700" marR="15494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We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exist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represent,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support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and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connect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our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members. </a:t>
            </a:r>
            <a:r>
              <a:rPr sz="1800" spc="60" dirty="0">
                <a:latin typeface="Calibri"/>
                <a:cs typeface="Calibri"/>
              </a:rPr>
              <a:t>Housing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associations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and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co-</a:t>
            </a:r>
            <a:r>
              <a:rPr sz="1800" dirty="0">
                <a:latin typeface="Calibri"/>
                <a:cs typeface="Calibri"/>
              </a:rPr>
              <a:t>operatives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provide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40" dirty="0">
                <a:latin typeface="Calibri"/>
                <a:cs typeface="Calibri"/>
              </a:rPr>
              <a:t>safe, </a:t>
            </a:r>
            <a:r>
              <a:rPr sz="1800" dirty="0">
                <a:latin typeface="Calibri"/>
                <a:cs typeface="Calibri"/>
              </a:rPr>
              <a:t>warm,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affordable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rented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homes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life.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Our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members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work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with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partners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and </a:t>
            </a:r>
            <a:r>
              <a:rPr sz="1800" dirty="0">
                <a:latin typeface="Calibri"/>
                <a:cs typeface="Calibri"/>
              </a:rPr>
              <a:t>tenants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create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thriving </a:t>
            </a:r>
            <a:r>
              <a:rPr sz="1800" spc="60" dirty="0">
                <a:latin typeface="Calibri"/>
                <a:cs typeface="Calibri"/>
              </a:rPr>
              <a:t>communities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by building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best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homes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affordable </a:t>
            </a:r>
            <a:r>
              <a:rPr sz="1800" dirty="0">
                <a:latin typeface="Calibri"/>
                <a:cs typeface="Calibri"/>
              </a:rPr>
              <a:t>rent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in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Scotland,</a:t>
            </a:r>
            <a:r>
              <a:rPr sz="1800" spc="10" dirty="0">
                <a:latin typeface="Calibri"/>
                <a:cs typeface="Calibri"/>
              </a:rPr>
              <a:t> maintaining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them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to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excellent </a:t>
            </a:r>
            <a:r>
              <a:rPr sz="1800" spc="45" dirty="0">
                <a:latin typeface="Calibri"/>
                <a:cs typeface="Calibri"/>
              </a:rPr>
              <a:t>standard,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contributing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to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local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communities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supporting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their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tenants.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2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20" dirty="0">
                <a:latin typeface="Calibri"/>
                <a:cs typeface="Calibri"/>
              </a:rPr>
              <a:t>Board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has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20" dirty="0">
                <a:latin typeface="Calibri"/>
                <a:cs typeface="Calibri"/>
              </a:rPr>
              <a:t>approved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three-</a:t>
            </a:r>
            <a:r>
              <a:rPr sz="1800" spc="20" dirty="0">
                <a:latin typeface="Calibri"/>
                <a:cs typeface="Calibri"/>
              </a:rPr>
              <a:t>year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20" dirty="0">
                <a:latin typeface="Calibri"/>
                <a:cs typeface="Calibri"/>
              </a:rPr>
              <a:t>Strategic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20" dirty="0">
                <a:latin typeface="Calibri"/>
                <a:cs typeface="Calibri"/>
              </a:rPr>
              <a:t>Framework: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u="sng" spc="7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Calibri"/>
                <a:cs typeface="Calibri"/>
                <a:hlinkClick r:id="rId4"/>
              </a:rPr>
              <a:t>One</a:t>
            </a:r>
            <a:r>
              <a:rPr sz="1800" u="sng" spc="-5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sng" spc="2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Calibri"/>
                <a:cs typeface="Calibri"/>
                <a:hlinkClick r:id="rId4"/>
              </a:rPr>
              <a:t>Voice</a:t>
            </a:r>
            <a:r>
              <a:rPr sz="1800" u="none" spc="-15" dirty="0">
                <a:solidFill>
                  <a:srgbClr val="000066"/>
                </a:solidFill>
                <a:latin typeface="Calibri"/>
                <a:cs typeface="Calibri"/>
              </a:rPr>
              <a:t> </a:t>
            </a:r>
            <a:r>
              <a:rPr sz="1800" u="none" spc="20" dirty="0">
                <a:latin typeface="Calibri"/>
                <a:cs typeface="Calibri"/>
              </a:rPr>
              <a:t>(2024-27)</a:t>
            </a:r>
            <a:r>
              <a:rPr sz="1800" u="none" spc="1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for </a:t>
            </a:r>
            <a:r>
              <a:rPr sz="1800" u="none" spc="20" dirty="0">
                <a:latin typeface="Calibri"/>
                <a:cs typeface="Calibri"/>
              </a:rPr>
              <a:t>the</a:t>
            </a:r>
            <a:r>
              <a:rPr sz="1800" u="none" spc="15" dirty="0">
                <a:latin typeface="Calibri"/>
                <a:cs typeface="Calibri"/>
              </a:rPr>
              <a:t> </a:t>
            </a:r>
            <a:r>
              <a:rPr sz="1800" u="none" spc="20" dirty="0">
                <a:latin typeface="Calibri"/>
                <a:cs typeface="Calibri"/>
              </a:rPr>
              <a:t>organisation.</a:t>
            </a:r>
            <a:r>
              <a:rPr sz="1800" u="none" spc="-35" dirty="0">
                <a:latin typeface="Calibri"/>
                <a:cs typeface="Calibri"/>
              </a:rPr>
              <a:t> </a:t>
            </a:r>
            <a:r>
              <a:rPr sz="1800" u="none" spc="20" dirty="0">
                <a:latin typeface="Calibri"/>
                <a:cs typeface="Calibri"/>
              </a:rPr>
              <a:t>A</a:t>
            </a:r>
            <a:r>
              <a:rPr sz="1800" u="none" spc="15" dirty="0">
                <a:latin typeface="Calibri"/>
                <a:cs typeface="Calibri"/>
              </a:rPr>
              <a:t> </a:t>
            </a:r>
            <a:r>
              <a:rPr sz="1800" u="none" spc="60" dirty="0">
                <a:latin typeface="Calibri"/>
                <a:cs typeface="Calibri"/>
              </a:rPr>
              <a:t>copy</a:t>
            </a:r>
            <a:r>
              <a:rPr sz="1800" u="none" spc="15" dirty="0">
                <a:latin typeface="Calibri"/>
                <a:cs typeface="Calibri"/>
              </a:rPr>
              <a:t> </a:t>
            </a:r>
            <a:r>
              <a:rPr sz="1800" u="none" spc="20" dirty="0">
                <a:latin typeface="Calibri"/>
                <a:cs typeface="Calibri"/>
              </a:rPr>
              <a:t>of</a:t>
            </a:r>
            <a:r>
              <a:rPr sz="1800" u="none" spc="-10" dirty="0">
                <a:latin typeface="Calibri"/>
                <a:cs typeface="Calibri"/>
              </a:rPr>
              <a:t> </a:t>
            </a:r>
            <a:r>
              <a:rPr sz="1800" u="none" spc="-25" dirty="0">
                <a:latin typeface="Calibri"/>
                <a:cs typeface="Calibri"/>
              </a:rPr>
              <a:t>the </a:t>
            </a:r>
            <a:r>
              <a:rPr sz="1800" u="none" spc="10" dirty="0">
                <a:latin typeface="Calibri"/>
                <a:cs typeface="Calibri"/>
              </a:rPr>
              <a:t>organisation’s</a:t>
            </a:r>
            <a:r>
              <a:rPr sz="1800" u="none" spc="-1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latest</a:t>
            </a:r>
            <a:r>
              <a:rPr sz="1800" u="none" spc="35" dirty="0">
                <a:latin typeface="Calibri"/>
                <a:cs typeface="Calibri"/>
              </a:rPr>
              <a:t> </a:t>
            </a:r>
            <a:r>
              <a:rPr sz="1800" u="none" spc="60" dirty="0">
                <a:latin typeface="Calibri"/>
                <a:cs typeface="Calibri"/>
              </a:rPr>
              <a:t>set</a:t>
            </a:r>
            <a:r>
              <a:rPr sz="1800" u="none" spc="4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of</a:t>
            </a:r>
            <a:r>
              <a:rPr sz="1800" u="none" spc="5" dirty="0">
                <a:latin typeface="Calibri"/>
                <a:cs typeface="Calibri"/>
              </a:rPr>
              <a:t> </a:t>
            </a:r>
            <a:r>
              <a:rPr sz="1800" u="none" spc="75" dirty="0">
                <a:latin typeface="Calibri"/>
                <a:cs typeface="Calibri"/>
              </a:rPr>
              <a:t>Accounts</a:t>
            </a:r>
            <a:r>
              <a:rPr sz="1800" u="none" spc="20" dirty="0">
                <a:latin typeface="Calibri"/>
                <a:cs typeface="Calibri"/>
              </a:rPr>
              <a:t> </a:t>
            </a:r>
            <a:r>
              <a:rPr sz="1800" u="none" spc="55" dirty="0">
                <a:latin typeface="Calibri"/>
                <a:cs typeface="Calibri"/>
              </a:rPr>
              <a:t>and</a:t>
            </a:r>
            <a:r>
              <a:rPr sz="1800" u="none" spc="2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Annual Report</a:t>
            </a:r>
            <a:r>
              <a:rPr sz="1800" u="none" spc="1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(</a:t>
            </a:r>
            <a:r>
              <a:rPr lang="en-GB" spc="10" dirty="0">
                <a:latin typeface="Calibri"/>
                <a:cs typeface="Calibri"/>
              </a:rPr>
              <a:t>2024/25</a:t>
            </a:r>
            <a:r>
              <a:rPr sz="1800" u="none" spc="10" dirty="0">
                <a:latin typeface="Calibri"/>
                <a:cs typeface="Calibri"/>
              </a:rPr>
              <a:t>)</a:t>
            </a:r>
            <a:r>
              <a:rPr sz="1800" u="none" spc="35" dirty="0">
                <a:latin typeface="Calibri"/>
                <a:cs typeface="Calibri"/>
              </a:rPr>
              <a:t> </a:t>
            </a:r>
            <a:r>
              <a:rPr sz="1800" u="none" spc="90" dirty="0">
                <a:latin typeface="Calibri"/>
                <a:cs typeface="Calibri"/>
              </a:rPr>
              <a:t>is</a:t>
            </a:r>
            <a:r>
              <a:rPr sz="1800" u="none" spc="25" dirty="0">
                <a:latin typeface="Calibri"/>
                <a:cs typeface="Calibri"/>
              </a:rPr>
              <a:t> </a:t>
            </a:r>
            <a:r>
              <a:rPr sz="1800" u="none" spc="85" dirty="0">
                <a:latin typeface="Calibri"/>
                <a:cs typeface="Calibri"/>
              </a:rPr>
              <a:t>also</a:t>
            </a:r>
            <a:r>
              <a:rPr sz="1800" u="none" spc="5" dirty="0">
                <a:latin typeface="Calibri"/>
                <a:cs typeface="Calibri"/>
              </a:rPr>
              <a:t> </a:t>
            </a:r>
            <a:r>
              <a:rPr sz="1800" u="none" spc="50" dirty="0">
                <a:latin typeface="Calibri"/>
                <a:cs typeface="Calibri"/>
              </a:rPr>
              <a:t>available</a:t>
            </a:r>
            <a:r>
              <a:rPr sz="1800" u="none" spc="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from the</a:t>
            </a:r>
            <a:r>
              <a:rPr sz="1800" u="none" spc="3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website</a:t>
            </a:r>
            <a:r>
              <a:rPr sz="1800" u="none" spc="30" dirty="0">
                <a:latin typeface="Calibri"/>
                <a:cs typeface="Calibri"/>
              </a:rPr>
              <a:t> </a:t>
            </a:r>
            <a:r>
              <a:rPr sz="1800" u="none" spc="55" dirty="0">
                <a:latin typeface="Calibri"/>
                <a:cs typeface="Calibri"/>
              </a:rPr>
              <a:t>which</a:t>
            </a:r>
            <a:r>
              <a:rPr sz="1800" u="none" spc="10" dirty="0">
                <a:latin typeface="Calibri"/>
                <a:cs typeface="Calibri"/>
              </a:rPr>
              <a:t> </a:t>
            </a:r>
            <a:r>
              <a:rPr sz="1800" u="none" spc="90" dirty="0">
                <a:latin typeface="Calibri"/>
                <a:cs typeface="Calibri"/>
              </a:rPr>
              <a:t>is</a:t>
            </a:r>
            <a:r>
              <a:rPr sz="1800" u="none" spc="25" dirty="0">
                <a:latin typeface="Calibri"/>
                <a:cs typeface="Calibri"/>
              </a:rPr>
              <a:t> </a:t>
            </a:r>
            <a:r>
              <a:rPr sz="1800" u="none" spc="40" dirty="0">
                <a:latin typeface="Calibri"/>
                <a:cs typeface="Calibri"/>
              </a:rPr>
              <a:t>a</a:t>
            </a:r>
            <a:r>
              <a:rPr sz="1800" u="none" spc="50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rich</a:t>
            </a:r>
            <a:r>
              <a:rPr sz="1800" u="none" spc="20" dirty="0">
                <a:latin typeface="Calibri"/>
                <a:cs typeface="Calibri"/>
              </a:rPr>
              <a:t> </a:t>
            </a:r>
            <a:r>
              <a:rPr sz="1800" u="none" spc="65" dirty="0">
                <a:latin typeface="Calibri"/>
                <a:cs typeface="Calibri"/>
              </a:rPr>
              <a:t>source</a:t>
            </a:r>
            <a:r>
              <a:rPr sz="1800" u="none" spc="1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of</a:t>
            </a:r>
            <a:r>
              <a:rPr sz="1800" u="none" spc="1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detailed</a:t>
            </a:r>
            <a:r>
              <a:rPr sz="1800" u="none" spc="5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information</a:t>
            </a:r>
            <a:r>
              <a:rPr sz="1800" u="none" spc="-1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about</a:t>
            </a:r>
            <a:r>
              <a:rPr sz="1800" u="none" spc="3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the</a:t>
            </a:r>
            <a:r>
              <a:rPr sz="1800" u="none" spc="6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organisation</a:t>
            </a:r>
            <a:r>
              <a:rPr sz="1800" u="none" spc="20" dirty="0">
                <a:latin typeface="Calibri"/>
                <a:cs typeface="Calibri"/>
              </a:rPr>
              <a:t> </a:t>
            </a:r>
            <a:r>
              <a:rPr sz="1800" u="none" spc="60" dirty="0">
                <a:latin typeface="Calibri"/>
                <a:cs typeface="Calibri"/>
              </a:rPr>
              <a:t>and</a:t>
            </a:r>
            <a:r>
              <a:rPr sz="1800" u="none" spc="3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the</a:t>
            </a:r>
            <a:r>
              <a:rPr sz="1800" u="none" spc="3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work</a:t>
            </a:r>
            <a:r>
              <a:rPr sz="1800" u="none" spc="3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we</a:t>
            </a:r>
            <a:r>
              <a:rPr sz="1800" u="none" spc="30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do</a:t>
            </a:r>
            <a:r>
              <a:rPr sz="1800" u="none" spc="35" dirty="0">
                <a:latin typeface="Calibri"/>
                <a:cs typeface="Calibri"/>
              </a:rPr>
              <a:t> </a:t>
            </a:r>
            <a:r>
              <a:rPr sz="1800" u="none" spc="10" dirty="0">
                <a:latin typeface="Calibri"/>
                <a:cs typeface="Calibri"/>
              </a:rPr>
              <a:t>throughout</a:t>
            </a:r>
            <a:r>
              <a:rPr sz="1800" u="none" dirty="0">
                <a:latin typeface="Calibri"/>
                <a:cs typeface="Calibri"/>
              </a:rPr>
              <a:t> </a:t>
            </a:r>
            <a:r>
              <a:rPr sz="1800" u="none" spc="65" dirty="0">
                <a:latin typeface="Calibri"/>
                <a:cs typeface="Calibri"/>
              </a:rPr>
              <a:t>Scotland </a:t>
            </a:r>
            <a:r>
              <a:rPr sz="1800" u="none" spc="-10" dirty="0">
                <a:latin typeface="Calibri"/>
                <a:cs typeface="Calibri"/>
              </a:rPr>
              <a:t>(</a:t>
            </a:r>
            <a:r>
              <a:rPr sz="1800" u="sng" spc="-1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Calibri"/>
                <a:cs typeface="Calibri"/>
                <a:hlinkClick r:id="rId3"/>
              </a:rPr>
              <a:t>www.sfha.co.uk</a:t>
            </a:r>
            <a:r>
              <a:rPr sz="1800" u="none" spc="-1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Background</a:t>
            </a:r>
            <a:r>
              <a:rPr spc="-110" dirty="0"/>
              <a:t> </a:t>
            </a:r>
            <a:r>
              <a:rPr dirty="0"/>
              <a:t>to</a:t>
            </a:r>
            <a:r>
              <a:rPr spc="-80" dirty="0"/>
              <a:t> </a:t>
            </a:r>
            <a:r>
              <a:rPr spc="-10" dirty="0"/>
              <a:t>the</a:t>
            </a:r>
            <a:r>
              <a:rPr spc="-240" dirty="0"/>
              <a:t> </a:t>
            </a:r>
            <a:r>
              <a:rPr spc="-10" dirty="0"/>
              <a:t>Appointments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56823" y="6271536"/>
            <a:ext cx="100393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000066"/>
                </a:solidFill>
                <a:latin typeface="Arial"/>
                <a:cs typeface="Arial"/>
                <a:hlinkClick r:id="rId2"/>
              </a:rPr>
              <a:t>www.sfha.co.uk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0512" y="1514602"/>
            <a:ext cx="10711180" cy="421910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100" dirty="0">
                <a:latin typeface="Calibri"/>
                <a:cs typeface="Calibri"/>
              </a:rPr>
              <a:t>As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we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celebrate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our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fiftieth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year,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SFHA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is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at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an</a:t>
            </a:r>
            <a:r>
              <a:rPr sz="2000" spc="10" dirty="0">
                <a:latin typeface="Calibri"/>
                <a:cs typeface="Calibri"/>
              </a:rPr>
              <a:t> exciting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juncture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its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development.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Our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key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challenge,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as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we </a:t>
            </a:r>
            <a:r>
              <a:rPr sz="2000" spc="45" dirty="0">
                <a:latin typeface="Calibri"/>
                <a:cs typeface="Calibri"/>
              </a:rPr>
              <a:t>observe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demand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services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and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support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increasing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and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we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55" dirty="0">
                <a:latin typeface="Calibri"/>
                <a:cs typeface="Calibri"/>
              </a:rPr>
              <a:t>witness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unprecedented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pressure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45" dirty="0">
                <a:latin typeface="Calibri"/>
                <a:cs typeface="Calibri"/>
              </a:rPr>
              <a:t>financial </a:t>
            </a:r>
            <a:r>
              <a:rPr sz="2000" spc="10" dirty="0">
                <a:latin typeface="Calibri"/>
                <a:cs typeface="Calibri"/>
              </a:rPr>
              <a:t>support,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how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we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65" dirty="0">
                <a:latin typeface="Calibri"/>
                <a:cs typeface="Calibri"/>
              </a:rPr>
              <a:t>sustain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our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work in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the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years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that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lie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ahead.</a:t>
            </a:r>
            <a:r>
              <a:rPr sz="2000" spc="10" dirty="0">
                <a:latin typeface="Calibri"/>
                <a:cs typeface="Calibri"/>
              </a:rPr>
              <a:t> Our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strategy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focuses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bringing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our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members </a:t>
            </a:r>
            <a:r>
              <a:rPr sz="2000" dirty="0">
                <a:latin typeface="Calibri"/>
                <a:cs typeface="Calibri"/>
              </a:rPr>
              <a:t>together,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speaking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voice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demonstrate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affordable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rented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housing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can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help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Scotland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flourish.</a:t>
            </a:r>
            <a:endParaRPr sz="2000" dirty="0">
              <a:latin typeface="Calibri"/>
              <a:cs typeface="Calibri"/>
            </a:endParaRPr>
          </a:p>
          <a:p>
            <a:pPr marL="12700" marR="833755">
              <a:spcBef>
                <a:spcPts val="2160"/>
              </a:spcBef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context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seeking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lang="en-GB" sz="2000" spc="30" dirty="0">
                <a:latin typeface="Calibri"/>
                <a:cs typeface="Calibri"/>
              </a:rPr>
              <a:t> co-opt up to three </a:t>
            </a:r>
            <a:r>
              <a:rPr lang="en-GB" sz="2000" dirty="0">
                <a:latin typeface="Calibri"/>
                <a:cs typeface="Calibri"/>
              </a:rPr>
              <a:t>new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Board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45" dirty="0">
                <a:latin typeface="Calibri"/>
                <a:cs typeface="Calibri"/>
              </a:rPr>
              <a:t>Directors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within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following </a:t>
            </a:r>
            <a:r>
              <a:rPr lang="en-GB" sz="2000" spc="-10" dirty="0">
                <a:latin typeface="Calibri"/>
                <a:cs typeface="Calibri"/>
              </a:rPr>
              <a:t>specialisms</a:t>
            </a:r>
            <a:r>
              <a:rPr sz="2000" spc="45" dirty="0">
                <a:latin typeface="Calibri"/>
                <a:cs typeface="Calibri"/>
              </a:rPr>
              <a:t>:</a:t>
            </a:r>
          </a:p>
          <a:p>
            <a:pPr marL="298450" marR="833755" indent="-285750">
              <a:spcBef>
                <a:spcPts val="2160"/>
              </a:spcBef>
              <a:buFont typeface="Arial"/>
              <a:buChar char="•"/>
            </a:pPr>
            <a:r>
              <a:rPr lang="en-GB" sz="2000" spc="45" dirty="0">
                <a:latin typeface="Calibri"/>
                <a:cs typeface="Calibri"/>
              </a:rPr>
              <a:t>Digital &amp; Data </a:t>
            </a:r>
          </a:p>
          <a:p>
            <a:pPr marL="298450" marR="833755" indent="-285750">
              <a:spcBef>
                <a:spcPts val="2160"/>
              </a:spcBef>
              <a:buFont typeface="Arial"/>
              <a:buChar char="•"/>
            </a:pPr>
            <a:r>
              <a:rPr lang="en-GB" sz="2000" spc="45" dirty="0">
                <a:latin typeface="Calibri"/>
                <a:cs typeface="Calibri"/>
              </a:rPr>
              <a:t>HR/People &amp; Culture </a:t>
            </a:r>
          </a:p>
          <a:p>
            <a:pPr marL="298450" marR="833755" indent="-285750">
              <a:spcBef>
                <a:spcPts val="2160"/>
              </a:spcBef>
              <a:buFont typeface="Arial"/>
              <a:buChar char="•"/>
            </a:pPr>
            <a:r>
              <a:rPr lang="en-GB" sz="2000" spc="45" dirty="0">
                <a:latin typeface="Calibri"/>
                <a:cs typeface="Calibri"/>
              </a:rPr>
              <a:t>Development/Assets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9058" y="6101448"/>
            <a:ext cx="1737219" cy="40390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00316A"/>
                </a:solidFill>
              </a:rPr>
              <a:t>Meetings</a:t>
            </a:r>
            <a:r>
              <a:rPr spc="-70" dirty="0">
                <a:solidFill>
                  <a:srgbClr val="00316A"/>
                </a:solidFill>
              </a:rPr>
              <a:t> </a:t>
            </a:r>
            <a:r>
              <a:rPr dirty="0">
                <a:solidFill>
                  <a:srgbClr val="00316A"/>
                </a:solidFill>
              </a:rPr>
              <a:t>of</a:t>
            </a:r>
            <a:r>
              <a:rPr spc="-80" dirty="0">
                <a:solidFill>
                  <a:srgbClr val="00316A"/>
                </a:solidFill>
              </a:rPr>
              <a:t> </a:t>
            </a:r>
            <a:r>
              <a:rPr dirty="0">
                <a:solidFill>
                  <a:srgbClr val="00316A"/>
                </a:solidFill>
              </a:rPr>
              <a:t>the</a:t>
            </a:r>
            <a:r>
              <a:rPr spc="-65" dirty="0">
                <a:solidFill>
                  <a:srgbClr val="00316A"/>
                </a:solidFill>
              </a:rPr>
              <a:t> </a:t>
            </a:r>
            <a:r>
              <a:rPr spc="-10" dirty="0">
                <a:solidFill>
                  <a:srgbClr val="00316A"/>
                </a:solidFill>
              </a:rPr>
              <a:t>Board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56823" y="6271536"/>
            <a:ext cx="100393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000066"/>
                </a:solidFill>
                <a:latin typeface="Arial"/>
                <a:cs typeface="Arial"/>
                <a:hlinkClick r:id="rId3"/>
              </a:rPr>
              <a:t>www.sfha.co.uk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0512" y="1772792"/>
            <a:ext cx="10814685" cy="2823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60" dirty="0">
                <a:solidFill>
                  <a:srgbClr val="0D0D0D"/>
                </a:solidFill>
                <a:latin typeface="Calibri"/>
                <a:cs typeface="Calibri"/>
              </a:rPr>
              <a:t>Full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Board</a:t>
            </a:r>
            <a:r>
              <a:rPr sz="1800" spc="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meetings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800" spc="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held</a:t>
            </a:r>
            <a:r>
              <a:rPr sz="1800" spc="8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quarterly</a:t>
            </a:r>
            <a:r>
              <a:rPr sz="1800" spc="9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throughout</a:t>
            </a:r>
            <a:r>
              <a:rPr sz="1800" spc="5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800" spc="8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year</a:t>
            </a:r>
            <a:r>
              <a:rPr sz="1800" spc="8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800" spc="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Board</a:t>
            </a:r>
            <a:r>
              <a:rPr sz="1800" spc="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45" dirty="0">
                <a:solidFill>
                  <a:srgbClr val="0D0D0D"/>
                </a:solidFill>
                <a:latin typeface="Calibri"/>
                <a:cs typeface="Calibri"/>
              </a:rPr>
              <a:t>Directors</a:t>
            </a:r>
            <a:r>
              <a:rPr sz="1800" spc="8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800" spc="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also</a:t>
            </a:r>
            <a:r>
              <a:rPr sz="1800" spc="8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expected</a:t>
            </a:r>
            <a:r>
              <a:rPr sz="1800" spc="1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800" spc="8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attend</a:t>
            </a:r>
            <a:r>
              <a:rPr sz="1800" spc="1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D0D0D"/>
                </a:solidFill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Annual</a:t>
            </a:r>
            <a:r>
              <a:rPr sz="1800" spc="5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General</a:t>
            </a:r>
            <a:r>
              <a:rPr sz="1800" spc="9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Meeting;</a:t>
            </a:r>
            <a:r>
              <a:rPr sz="1800" spc="7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800" spc="1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separate</a:t>
            </a:r>
            <a:r>
              <a:rPr sz="1800" spc="9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meeting</a:t>
            </a:r>
            <a:r>
              <a:rPr sz="1800" spc="1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0D0D0D"/>
                </a:solidFill>
                <a:latin typeface="Calibri"/>
                <a:cs typeface="Calibri"/>
              </a:rPr>
              <a:t>usually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held</a:t>
            </a:r>
            <a:r>
              <a:rPr sz="1800" spc="7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later</a:t>
            </a:r>
            <a:r>
              <a:rPr sz="1800" spc="9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800" spc="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800" spc="1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year.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We</a:t>
            </a:r>
            <a:r>
              <a:rPr sz="1800" spc="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also</a:t>
            </a:r>
            <a:r>
              <a:rPr sz="18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0D0D0D"/>
                </a:solidFill>
                <a:latin typeface="Calibri"/>
                <a:cs typeface="Calibri"/>
              </a:rPr>
              <a:t>allocate</a:t>
            </a:r>
            <a:r>
              <a:rPr sz="1800" spc="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some</a:t>
            </a:r>
            <a:r>
              <a:rPr sz="1800" spc="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time</a:t>
            </a:r>
            <a:r>
              <a:rPr sz="1800" spc="5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each</a:t>
            </a:r>
            <a:r>
              <a:rPr sz="1800" spc="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year</a:t>
            </a:r>
            <a:r>
              <a:rPr sz="1800" spc="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800" spc="5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step</a:t>
            </a:r>
            <a:r>
              <a:rPr sz="1800" spc="6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0D0D0D"/>
                </a:solidFill>
                <a:latin typeface="Calibri"/>
                <a:cs typeface="Calibri"/>
              </a:rPr>
              <a:t>back</a:t>
            </a:r>
            <a:r>
              <a:rPr sz="1800" spc="5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800" spc="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look</a:t>
            </a:r>
            <a:r>
              <a:rPr sz="18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sz="1800" spc="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our</a:t>
            </a:r>
            <a:r>
              <a:rPr sz="18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strategic</a:t>
            </a:r>
            <a:r>
              <a:rPr sz="1800" spc="6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direction</a:t>
            </a:r>
            <a:r>
              <a:rPr sz="18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during</a:t>
            </a:r>
            <a:r>
              <a:rPr sz="1800" spc="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our</a:t>
            </a:r>
            <a:r>
              <a:rPr sz="18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Board</a:t>
            </a:r>
            <a:r>
              <a:rPr sz="1800" spc="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D0D0D"/>
                </a:solidFill>
                <a:latin typeface="Calibri"/>
                <a:cs typeface="Calibri"/>
              </a:rPr>
              <a:t>Away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65" dirty="0">
                <a:solidFill>
                  <a:srgbClr val="0D0D0D"/>
                </a:solidFill>
                <a:latin typeface="Calibri"/>
                <a:cs typeface="Calibri"/>
              </a:rPr>
              <a:t>Days.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3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800" spc="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board</a:t>
            </a:r>
            <a:r>
              <a:rPr sz="1800" spc="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sz="1800" spc="5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one</a:t>
            </a:r>
            <a:r>
              <a:rPr sz="18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sub-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committee: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25"/>
              </a:spcBef>
            </a:pPr>
            <a:endParaRPr sz="18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Risk</a:t>
            </a:r>
            <a:r>
              <a:rPr sz="18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8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0D0D0D"/>
                </a:solidFill>
                <a:latin typeface="Calibri"/>
                <a:cs typeface="Calibri"/>
              </a:rPr>
              <a:t>Finance</a:t>
            </a:r>
            <a:r>
              <a:rPr sz="18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90" dirty="0">
                <a:solidFill>
                  <a:srgbClr val="0D0D0D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0D0D0D"/>
                </a:solidFill>
                <a:latin typeface="Calibri"/>
                <a:cs typeface="Calibri"/>
              </a:rPr>
              <a:t>which</a:t>
            </a:r>
            <a:r>
              <a:rPr sz="18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0D0D0D"/>
                </a:solidFill>
                <a:latin typeface="Calibri"/>
                <a:cs typeface="Calibri"/>
              </a:rPr>
              <a:t>meets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 four</a:t>
            </a:r>
            <a:r>
              <a:rPr sz="18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0D0D0D"/>
                </a:solidFill>
                <a:latin typeface="Calibri"/>
                <a:cs typeface="Calibri"/>
              </a:rPr>
              <a:t>times</a:t>
            </a:r>
            <a:r>
              <a:rPr sz="18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per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year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0D0D0D"/>
                </a:solidFill>
                <a:latin typeface="Calibri"/>
                <a:cs typeface="Calibri"/>
              </a:rPr>
              <a:t>ahead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8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0D0D0D"/>
                </a:solidFill>
                <a:latin typeface="Calibri"/>
                <a:cs typeface="Calibri"/>
              </a:rPr>
              <a:t>each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Board</a:t>
            </a:r>
            <a:r>
              <a:rPr sz="18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Calibri"/>
                <a:cs typeface="Calibri"/>
              </a:rPr>
              <a:t>meeting.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Meetings</a:t>
            </a:r>
            <a:r>
              <a:rPr spc="-75" dirty="0"/>
              <a:t> </a:t>
            </a:r>
            <a:r>
              <a:rPr dirty="0"/>
              <a:t>of</a:t>
            </a:r>
            <a:r>
              <a:rPr spc="-75" dirty="0"/>
              <a:t> </a:t>
            </a:r>
            <a:r>
              <a:rPr dirty="0"/>
              <a:t>the</a:t>
            </a:r>
            <a:r>
              <a:rPr spc="-85" dirty="0"/>
              <a:t> </a:t>
            </a:r>
            <a:r>
              <a:rPr spc="-10" dirty="0"/>
              <a:t>Board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56823" y="6271536"/>
            <a:ext cx="100393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000066"/>
                </a:solidFill>
                <a:latin typeface="Arial"/>
                <a:cs typeface="Arial"/>
                <a:hlinkClick r:id="rId2"/>
              </a:rPr>
              <a:t>www.sfha.co.uk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40512" y="1514602"/>
            <a:ext cx="11113770" cy="4668586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en-GB" spc="50" dirty="0"/>
              <a:t>Co-opted Directors</a:t>
            </a:r>
            <a:r>
              <a:rPr dirty="0"/>
              <a:t> serve for</a:t>
            </a:r>
            <a:r>
              <a:rPr spc="10" dirty="0"/>
              <a:t> </a:t>
            </a:r>
            <a:r>
              <a:rPr lang="en-GB" spc="65" dirty="0"/>
              <a:t>a twelve-month</a:t>
            </a:r>
            <a:r>
              <a:rPr lang="en-GB" dirty="0"/>
              <a:t> </a:t>
            </a:r>
            <a:r>
              <a:rPr dirty="0"/>
              <a:t>term</a:t>
            </a:r>
            <a:r>
              <a:rPr spc="10" dirty="0"/>
              <a:t> </a:t>
            </a:r>
            <a:r>
              <a:rPr spc="55" dirty="0"/>
              <a:t>which</a:t>
            </a:r>
            <a:r>
              <a:rPr spc="5" dirty="0"/>
              <a:t> </a:t>
            </a:r>
            <a:r>
              <a:rPr spc="65" dirty="0"/>
              <a:t>may</a:t>
            </a:r>
            <a:r>
              <a:rPr spc="-5" dirty="0"/>
              <a:t> </a:t>
            </a:r>
            <a:r>
              <a:rPr spc="60" dirty="0"/>
              <a:t>be</a:t>
            </a:r>
            <a:r>
              <a:rPr spc="15" dirty="0"/>
              <a:t> </a:t>
            </a:r>
            <a:r>
              <a:rPr dirty="0"/>
              <a:t>renewed</a:t>
            </a:r>
            <a:r>
              <a:rPr spc="-5" dirty="0"/>
              <a:t> </a:t>
            </a:r>
            <a:r>
              <a:rPr spc="50" dirty="0"/>
              <a:t>on</a:t>
            </a:r>
            <a:r>
              <a:rPr spc="15" dirty="0"/>
              <a:t> </a:t>
            </a:r>
            <a:r>
              <a:rPr dirty="0"/>
              <a:t>two</a:t>
            </a:r>
            <a:r>
              <a:rPr spc="15" dirty="0"/>
              <a:t> </a:t>
            </a:r>
            <a:r>
              <a:rPr spc="110" dirty="0"/>
              <a:t>occasions</a:t>
            </a:r>
            <a:r>
              <a:rPr spc="-10" dirty="0"/>
              <a:t> </a:t>
            </a:r>
            <a:r>
              <a:rPr spc="60" dirty="0"/>
              <a:t>up</a:t>
            </a:r>
            <a:r>
              <a:rPr spc="10" dirty="0"/>
              <a:t> </a:t>
            </a:r>
            <a:r>
              <a:rPr dirty="0"/>
              <a:t>to</a:t>
            </a:r>
            <a:r>
              <a:rPr spc="25" dirty="0"/>
              <a:t> </a:t>
            </a:r>
            <a:r>
              <a:rPr spc="45" dirty="0"/>
              <a:t>a </a:t>
            </a:r>
            <a:r>
              <a:rPr spc="65" dirty="0"/>
              <a:t>maximum</a:t>
            </a:r>
            <a:r>
              <a:rPr spc="10" dirty="0"/>
              <a:t> </a:t>
            </a:r>
            <a:r>
              <a:rPr dirty="0"/>
              <a:t>term</a:t>
            </a:r>
            <a:r>
              <a:rPr spc="50" dirty="0"/>
              <a:t> </a:t>
            </a:r>
            <a:r>
              <a:rPr dirty="0"/>
              <a:t>in</a:t>
            </a:r>
            <a:r>
              <a:rPr spc="50" dirty="0"/>
              <a:t> </a:t>
            </a:r>
            <a:r>
              <a:rPr dirty="0"/>
              <a:t>office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lang="en-GB" spc="45" dirty="0"/>
              <a:t>three</a:t>
            </a:r>
            <a:r>
              <a:rPr lang="en-GB" dirty="0"/>
              <a:t> </a:t>
            </a:r>
            <a:r>
              <a:rPr dirty="0"/>
              <a:t>years.</a:t>
            </a:r>
            <a:r>
              <a:rPr lang="en-GB" spc="50" dirty="0"/>
              <a:t> </a:t>
            </a:r>
            <a:r>
              <a:rPr spc="-10" dirty="0"/>
              <a:t>There </a:t>
            </a:r>
            <a:r>
              <a:rPr dirty="0"/>
              <a:t>are</a:t>
            </a:r>
            <a:r>
              <a:rPr spc="10" dirty="0"/>
              <a:t> </a:t>
            </a:r>
            <a:r>
              <a:rPr dirty="0"/>
              <a:t>currently</a:t>
            </a:r>
            <a:r>
              <a:rPr spc="15" dirty="0"/>
              <a:t> </a:t>
            </a:r>
            <a:r>
              <a:rPr dirty="0"/>
              <a:t>twelve</a:t>
            </a:r>
            <a:r>
              <a:rPr spc="30" dirty="0"/>
              <a:t> </a:t>
            </a:r>
            <a:r>
              <a:rPr spc="50" dirty="0"/>
              <a:t>Board</a:t>
            </a:r>
            <a:r>
              <a:rPr spc="20" dirty="0"/>
              <a:t> </a:t>
            </a:r>
            <a:r>
              <a:rPr spc="50" dirty="0"/>
              <a:t>Directors,</a:t>
            </a:r>
            <a:r>
              <a:rPr spc="20" dirty="0"/>
              <a:t> </a:t>
            </a:r>
            <a:r>
              <a:rPr spc="70" dirty="0"/>
              <a:t>and</a:t>
            </a:r>
            <a:r>
              <a:rPr spc="40" dirty="0"/>
              <a:t> </a:t>
            </a:r>
            <a:r>
              <a:rPr dirty="0"/>
              <a:t>you</a:t>
            </a:r>
            <a:r>
              <a:rPr spc="5" dirty="0"/>
              <a:t> </a:t>
            </a:r>
            <a:r>
              <a:rPr spc="105" dirty="0"/>
              <a:t>can</a:t>
            </a:r>
            <a:r>
              <a:rPr spc="20" dirty="0"/>
              <a:t> </a:t>
            </a:r>
            <a:r>
              <a:rPr dirty="0"/>
              <a:t>view the</a:t>
            </a:r>
            <a:r>
              <a:rPr spc="30" dirty="0"/>
              <a:t> </a:t>
            </a:r>
            <a:r>
              <a:rPr dirty="0"/>
              <a:t>current</a:t>
            </a:r>
            <a:r>
              <a:rPr spc="15" dirty="0"/>
              <a:t> </a:t>
            </a:r>
            <a:r>
              <a:rPr spc="55" dirty="0"/>
              <a:t>membership</a:t>
            </a:r>
            <a:r>
              <a:rPr dirty="0"/>
              <a:t> </a:t>
            </a:r>
            <a:r>
              <a:rPr spc="50" dirty="0"/>
              <a:t>on</a:t>
            </a:r>
            <a:r>
              <a:rPr spc="25" dirty="0"/>
              <a:t> </a:t>
            </a:r>
            <a:r>
              <a:rPr dirty="0"/>
              <a:t>the</a:t>
            </a:r>
            <a:r>
              <a:rPr spc="55" dirty="0"/>
              <a:t> </a:t>
            </a:r>
            <a:r>
              <a:rPr u="sng" spc="-1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hlinkClick r:id="rId3"/>
              </a:rPr>
              <a:t>website</a:t>
            </a:r>
            <a:r>
              <a:rPr u="none" spc="-10" dirty="0"/>
              <a:t>.</a:t>
            </a:r>
            <a:r>
              <a:rPr lang="en-GB" spc="-10" dirty="0"/>
              <a:t> However, SFHA's constitution states that we may co-opt a further three Board Directors in addition to core Board of twelve.</a:t>
            </a:r>
            <a:endParaRPr lang="en-GB" u="none" spc="-10" dirty="0">
              <a:ea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u="none" spc="-10" dirty="0"/>
          </a:p>
          <a:p>
            <a:pPr marL="12700" marR="141605">
              <a:lnSpc>
                <a:spcPct val="100000"/>
              </a:lnSpc>
            </a:pPr>
            <a:r>
              <a:rPr dirty="0"/>
              <a:t>A</a:t>
            </a:r>
            <a:r>
              <a:rPr spc="5" dirty="0"/>
              <a:t> </a:t>
            </a:r>
            <a:r>
              <a:rPr dirty="0"/>
              <a:t>detailed</a:t>
            </a:r>
            <a:r>
              <a:rPr spc="20" dirty="0"/>
              <a:t> </a:t>
            </a:r>
            <a:r>
              <a:rPr spc="50" dirty="0"/>
              <a:t>Board</a:t>
            </a:r>
            <a:r>
              <a:rPr dirty="0"/>
              <a:t> Director role</a:t>
            </a:r>
            <a:r>
              <a:rPr spc="15" dirty="0"/>
              <a:t> </a:t>
            </a:r>
            <a:r>
              <a:rPr spc="55" dirty="0"/>
              <a:t>description</a:t>
            </a:r>
            <a:r>
              <a:rPr spc="-10" dirty="0"/>
              <a:t> </a:t>
            </a:r>
            <a:r>
              <a:rPr spc="100" dirty="0"/>
              <a:t>is</a:t>
            </a:r>
            <a:r>
              <a:rPr spc="15" dirty="0"/>
              <a:t> </a:t>
            </a:r>
            <a:r>
              <a:rPr spc="55" dirty="0"/>
              <a:t>available</a:t>
            </a:r>
            <a:r>
              <a:rPr spc="-5" dirty="0"/>
              <a:t> </a:t>
            </a:r>
            <a:r>
              <a:rPr spc="140" dirty="0"/>
              <a:t>as</a:t>
            </a:r>
            <a:r>
              <a:rPr spc="15" dirty="0"/>
              <a:t> </a:t>
            </a:r>
            <a:r>
              <a:rPr spc="95" dirty="0"/>
              <a:t>a</a:t>
            </a:r>
            <a:r>
              <a:rPr spc="20" dirty="0"/>
              <a:t> </a:t>
            </a:r>
            <a:r>
              <a:rPr spc="45" dirty="0"/>
              <a:t>separate</a:t>
            </a:r>
            <a:r>
              <a:rPr spc="-15" dirty="0"/>
              <a:t> </a:t>
            </a:r>
            <a:r>
              <a:rPr spc="65" dirty="0"/>
              <a:t>document</a:t>
            </a:r>
            <a:r>
              <a:rPr spc="-20" dirty="0"/>
              <a:t> </a:t>
            </a:r>
            <a:r>
              <a:rPr spc="70" dirty="0"/>
              <a:t>and</a:t>
            </a:r>
            <a:r>
              <a:rPr spc="20" dirty="0"/>
              <a:t> </a:t>
            </a:r>
            <a:r>
              <a:rPr spc="80" dirty="0"/>
              <a:t>includes</a:t>
            </a:r>
            <a:r>
              <a:rPr dirty="0"/>
              <a:t> </a:t>
            </a:r>
            <a:r>
              <a:rPr spc="95" dirty="0"/>
              <a:t>a</a:t>
            </a:r>
            <a:r>
              <a:rPr spc="10" dirty="0"/>
              <a:t> </a:t>
            </a:r>
            <a:r>
              <a:rPr spc="45" dirty="0"/>
              <a:t>person </a:t>
            </a:r>
            <a:r>
              <a:rPr spc="65" dirty="0"/>
              <a:t>specification</a:t>
            </a:r>
            <a:r>
              <a:rPr spc="-65" dirty="0"/>
              <a:t> </a:t>
            </a:r>
            <a:r>
              <a:rPr dirty="0"/>
              <a:t>for</a:t>
            </a:r>
            <a:r>
              <a:rPr spc="-3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20" dirty="0"/>
              <a:t>role.</a:t>
            </a: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pc="-20" dirty="0"/>
          </a:p>
          <a:p>
            <a:pPr marL="12700" marR="65405">
              <a:lnSpc>
                <a:spcPct val="100000"/>
              </a:lnSpc>
            </a:pPr>
            <a:r>
              <a:rPr spc="-60" dirty="0"/>
              <a:t>To</a:t>
            </a:r>
            <a:r>
              <a:rPr spc="65" dirty="0"/>
              <a:t> </a:t>
            </a:r>
            <a:r>
              <a:rPr dirty="0"/>
              <a:t>apply,</a:t>
            </a:r>
            <a:r>
              <a:rPr spc="50" dirty="0"/>
              <a:t> </a:t>
            </a:r>
            <a:r>
              <a:rPr spc="85" dirty="0"/>
              <a:t>please</a:t>
            </a:r>
            <a:r>
              <a:rPr spc="70" dirty="0"/>
              <a:t> </a:t>
            </a:r>
            <a:r>
              <a:rPr spc="85" dirty="0"/>
              <a:t>send</a:t>
            </a:r>
            <a:r>
              <a:rPr spc="50" dirty="0"/>
              <a:t> </a:t>
            </a:r>
            <a:r>
              <a:rPr spc="65" dirty="0"/>
              <a:t>an</a:t>
            </a:r>
            <a:r>
              <a:rPr spc="60" dirty="0"/>
              <a:t> up-</a:t>
            </a:r>
            <a:r>
              <a:rPr dirty="0"/>
              <a:t>to-date</a:t>
            </a:r>
            <a:r>
              <a:rPr spc="35" dirty="0"/>
              <a:t> </a:t>
            </a:r>
            <a:r>
              <a:rPr spc="165" dirty="0"/>
              <a:t>CV</a:t>
            </a:r>
            <a:r>
              <a:rPr spc="60" dirty="0"/>
              <a:t> </a:t>
            </a:r>
            <a:r>
              <a:rPr spc="75" dirty="0"/>
              <a:t>and</a:t>
            </a:r>
            <a:r>
              <a:rPr spc="55" dirty="0"/>
              <a:t> </a:t>
            </a:r>
            <a:r>
              <a:rPr dirty="0"/>
              <a:t>covering</a:t>
            </a:r>
            <a:r>
              <a:rPr spc="60" dirty="0"/>
              <a:t> </a:t>
            </a:r>
            <a:r>
              <a:rPr dirty="0"/>
              <a:t>letter</a:t>
            </a:r>
            <a:r>
              <a:rPr spc="75" dirty="0"/>
              <a:t> </a:t>
            </a:r>
            <a:r>
              <a:rPr dirty="0"/>
              <a:t>explaining</a:t>
            </a:r>
            <a:r>
              <a:rPr spc="55" dirty="0"/>
              <a:t> </a:t>
            </a:r>
            <a:r>
              <a:rPr dirty="0"/>
              <a:t>why</a:t>
            </a:r>
            <a:r>
              <a:rPr spc="45" dirty="0"/>
              <a:t> </a:t>
            </a:r>
            <a:r>
              <a:rPr dirty="0"/>
              <a:t>you</a:t>
            </a:r>
            <a:r>
              <a:rPr spc="40" dirty="0"/>
              <a:t> </a:t>
            </a:r>
            <a:r>
              <a:rPr dirty="0"/>
              <a:t>are</a:t>
            </a:r>
            <a:r>
              <a:rPr spc="50" dirty="0"/>
              <a:t> </a:t>
            </a:r>
            <a:r>
              <a:rPr dirty="0"/>
              <a:t>interested</a:t>
            </a:r>
            <a:r>
              <a:rPr spc="55" dirty="0"/>
              <a:t> </a:t>
            </a:r>
            <a:r>
              <a:rPr dirty="0"/>
              <a:t>in</a:t>
            </a:r>
            <a:r>
              <a:rPr spc="55" dirty="0"/>
              <a:t> </a:t>
            </a:r>
            <a:r>
              <a:rPr spc="-10" dirty="0"/>
              <a:t>joining </a:t>
            </a:r>
            <a:r>
              <a:rPr dirty="0"/>
              <a:t>our</a:t>
            </a:r>
            <a:r>
              <a:rPr spc="35" dirty="0"/>
              <a:t> </a:t>
            </a:r>
            <a:r>
              <a:rPr spc="55" dirty="0"/>
              <a:t>Board</a:t>
            </a:r>
            <a:r>
              <a:rPr spc="35" dirty="0"/>
              <a:t> </a:t>
            </a:r>
            <a:r>
              <a:rPr dirty="0"/>
              <a:t>of</a:t>
            </a:r>
            <a:r>
              <a:rPr spc="40" dirty="0"/>
              <a:t> </a:t>
            </a:r>
            <a:r>
              <a:rPr spc="50" dirty="0"/>
              <a:t>Directors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spc="80" dirty="0"/>
              <a:t>Louise</a:t>
            </a:r>
            <a:r>
              <a:rPr spc="45" dirty="0"/>
              <a:t> </a:t>
            </a:r>
            <a:r>
              <a:rPr dirty="0"/>
              <a:t>Moules,</a:t>
            </a:r>
            <a:r>
              <a:rPr spc="30" dirty="0"/>
              <a:t> </a:t>
            </a:r>
            <a:r>
              <a:rPr dirty="0"/>
              <a:t>Director</a:t>
            </a:r>
            <a:r>
              <a:rPr spc="25" dirty="0"/>
              <a:t> </a:t>
            </a:r>
            <a:r>
              <a:rPr dirty="0"/>
              <a:t>of</a:t>
            </a:r>
            <a:r>
              <a:rPr spc="40" dirty="0"/>
              <a:t> </a:t>
            </a:r>
            <a:r>
              <a:rPr spc="50" dirty="0"/>
              <a:t>Operations</a:t>
            </a:r>
            <a:r>
              <a:rPr spc="10" dirty="0"/>
              <a:t> </a:t>
            </a:r>
            <a:r>
              <a:rPr spc="70" dirty="0"/>
              <a:t>and</a:t>
            </a:r>
            <a:r>
              <a:rPr spc="40" dirty="0"/>
              <a:t> </a:t>
            </a:r>
            <a:r>
              <a:rPr dirty="0"/>
              <a:t>Membership</a:t>
            </a:r>
            <a:r>
              <a:rPr spc="15" dirty="0"/>
              <a:t> </a:t>
            </a:r>
            <a:r>
              <a:rPr spc="-25" dirty="0"/>
              <a:t>at: </a:t>
            </a:r>
            <a:r>
              <a:rPr u="sng" spc="6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hlinkClick r:id="rId4"/>
              </a:rPr>
              <a:t>lmoules@sfha.co.uk</a:t>
            </a:r>
            <a:r>
              <a:rPr u="sng" spc="484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</a:rPr>
              <a:t> </a:t>
            </a:r>
            <a:r>
              <a:rPr u="none" dirty="0"/>
              <a:t>For</a:t>
            </a:r>
            <a:r>
              <a:rPr u="none" spc="10" dirty="0"/>
              <a:t> </a:t>
            </a:r>
            <a:r>
              <a:rPr u="none" dirty="0"/>
              <a:t>informal</a:t>
            </a:r>
            <a:r>
              <a:rPr u="none" spc="15" dirty="0"/>
              <a:t> </a:t>
            </a:r>
            <a:r>
              <a:rPr u="none" spc="50" dirty="0"/>
              <a:t>enquiries,</a:t>
            </a:r>
            <a:r>
              <a:rPr u="none" spc="5" dirty="0"/>
              <a:t> </a:t>
            </a:r>
            <a:r>
              <a:rPr u="none" dirty="0"/>
              <a:t>treated in</a:t>
            </a:r>
            <a:r>
              <a:rPr u="none" spc="25" dirty="0"/>
              <a:t> </a:t>
            </a:r>
            <a:r>
              <a:rPr u="none" dirty="0"/>
              <a:t>the</a:t>
            </a:r>
            <a:r>
              <a:rPr u="none" spc="25" dirty="0"/>
              <a:t> </a:t>
            </a:r>
            <a:r>
              <a:rPr u="none" spc="45" dirty="0"/>
              <a:t>strictest</a:t>
            </a:r>
            <a:r>
              <a:rPr u="none" spc="20" dirty="0"/>
              <a:t> </a:t>
            </a:r>
            <a:r>
              <a:rPr u="none" spc="60" dirty="0"/>
              <a:t>confidence,</a:t>
            </a:r>
            <a:r>
              <a:rPr u="none" spc="5" dirty="0"/>
              <a:t> </a:t>
            </a:r>
            <a:r>
              <a:rPr u="none" spc="85" dirty="0"/>
              <a:t>please</a:t>
            </a:r>
            <a:r>
              <a:rPr u="none" spc="10" dirty="0"/>
              <a:t> </a:t>
            </a:r>
            <a:r>
              <a:rPr u="none" spc="65" dirty="0"/>
              <a:t>contact</a:t>
            </a:r>
            <a:r>
              <a:rPr u="none" spc="10" dirty="0"/>
              <a:t> </a:t>
            </a:r>
            <a:r>
              <a:rPr u="none" spc="-25" dirty="0"/>
              <a:t>our </a:t>
            </a:r>
            <a:r>
              <a:rPr u="none" spc="50" dirty="0"/>
              <a:t>Board</a:t>
            </a:r>
            <a:r>
              <a:rPr u="none" spc="15" dirty="0"/>
              <a:t> </a:t>
            </a:r>
            <a:r>
              <a:rPr u="none" spc="55" dirty="0"/>
              <a:t>Chair,</a:t>
            </a:r>
            <a:r>
              <a:rPr u="none" spc="15" dirty="0"/>
              <a:t> </a:t>
            </a:r>
            <a:r>
              <a:rPr u="none" spc="90" dirty="0"/>
              <a:t>Douglas</a:t>
            </a:r>
            <a:r>
              <a:rPr u="none" spc="25" dirty="0"/>
              <a:t> </a:t>
            </a:r>
            <a:r>
              <a:rPr u="none" dirty="0"/>
              <a:t>Mackie</a:t>
            </a:r>
            <a:r>
              <a:rPr u="none" spc="-5" dirty="0"/>
              <a:t> </a:t>
            </a:r>
            <a:r>
              <a:rPr u="none" dirty="0"/>
              <a:t>at</a:t>
            </a:r>
            <a:r>
              <a:rPr u="none" spc="35" dirty="0"/>
              <a:t> </a:t>
            </a:r>
            <a:r>
              <a:rPr u="sng" spc="5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hlinkClick r:id="rId5"/>
              </a:rPr>
              <a:t>douglas.mackie@sfhaboard.co.uk</a:t>
            </a:r>
            <a:r>
              <a:rPr u="none" spc="50" dirty="0"/>
              <a:t>.</a:t>
            </a: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u="none" spc="50" dirty="0"/>
          </a:p>
          <a:p>
            <a:pPr marL="64135"/>
            <a:r>
              <a:rPr spc="95" dirty="0"/>
              <a:t>Closing</a:t>
            </a:r>
            <a:r>
              <a:rPr dirty="0"/>
              <a:t> date</a:t>
            </a:r>
            <a:r>
              <a:rPr spc="-20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spc="65" dirty="0"/>
              <a:t>applications:</a:t>
            </a:r>
            <a:r>
              <a:rPr lang="en-GB" spc="-35" dirty="0"/>
              <a:t> </a:t>
            </a:r>
            <a:r>
              <a:rPr lang="en-GB" b="1" spc="-35" dirty="0"/>
              <a:t>Friday 26th September </a:t>
            </a:r>
            <a:r>
              <a:rPr b="1" spc="-10" dirty="0">
                <a:latin typeface="Calibri"/>
                <a:cs typeface="Calibri"/>
              </a:rPr>
              <a:t>2025</a:t>
            </a:r>
            <a:r>
              <a:rPr spc="-10" dirty="0"/>
              <a:t>.</a:t>
            </a:r>
            <a:endParaRPr spc="-10" dirty="0">
              <a:ea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561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Recruitment of Co-opted  Board Directors</vt:lpstr>
      <vt:lpstr>The Organisation</vt:lpstr>
      <vt:lpstr>Background to the Appointments</vt:lpstr>
      <vt:lpstr>Meetings of the Board</vt:lpstr>
      <vt:lpstr>Meetings of the 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Rachel Carter</dc:creator>
  <cp:lastModifiedBy>Louise Moules</cp:lastModifiedBy>
  <cp:revision>39</cp:revision>
  <dcterms:created xsi:type="dcterms:W3CDTF">2025-09-11T09:33:20Z</dcterms:created>
  <dcterms:modified xsi:type="dcterms:W3CDTF">2025-09-17T08:39:49Z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2025-06-12T00:00:00Z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2025-09-11T00:00:00Z</vt:filetime>
  </property>
  <property fmtid="{D5CDD505-2E9C-101B-9397-08002B2CF9AE}" pid="5" name="Producer">
    <vt:lpwstr>Microsoft® PowerPoint® for Microsoft 365</vt:lpwstr>
  </property>
</Properties>
</file>