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51" r:id="rId5"/>
    <p:sldId id="343" r:id="rId6"/>
    <p:sldId id="344" r:id="rId7"/>
    <p:sldId id="345" r:id="rId8"/>
    <p:sldId id="346" r:id="rId9"/>
    <p:sldId id="352" r:id="rId10"/>
    <p:sldId id="360" r:id="rId11"/>
    <p:sldId id="339" r:id="rId12"/>
    <p:sldId id="341" r:id="rId13"/>
    <p:sldId id="357" r:id="rId14"/>
    <p:sldId id="356" r:id="rId15"/>
    <p:sldId id="358" r:id="rId16"/>
    <p:sldId id="359" r:id="rId17"/>
    <p:sldId id="342" r:id="rId18"/>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56"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431"/>
    <a:srgbClr val="000065"/>
    <a:srgbClr val="01326A"/>
    <a:srgbClr val="FFDD00"/>
    <a:srgbClr val="008471"/>
    <a:srgbClr val="E36519"/>
    <a:srgbClr val="E600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75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3B0F802C-64D2-9649-88EB-3D14D95B19F2}" type="datetimeFigureOut">
              <a:rPr lang="en-US" smtClean="0"/>
              <a:t>12/8/2025</a:t>
            </a:fld>
            <a:endParaRPr lang="en-US"/>
          </a:p>
        </p:txBody>
      </p:sp>
      <p:sp>
        <p:nvSpPr>
          <p:cNvPr id="4" name="Footer Placeholder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637D913-EC36-7345-AFE5-26C36DF96B48}" type="slidenum">
              <a:rPr lang="en-US" smtClean="0"/>
              <a:t>‹#›</a:t>
            </a:fld>
            <a:endParaRPr lang="en-US"/>
          </a:p>
        </p:txBody>
      </p:sp>
    </p:spTree>
    <p:extLst>
      <p:ext uri="{BB962C8B-B14F-4D97-AF65-F5344CB8AC3E}">
        <p14:creationId xmlns:p14="http://schemas.microsoft.com/office/powerpoint/2010/main" val="1520994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F410C87B-CEE1-4248-AA6F-932A75237DDF}" type="datetimeFigureOut">
              <a:rPr lang="en-US" smtClean="0"/>
              <a:t>12/8/2025</a:t>
            </a:fld>
            <a:endParaRPr lang="en-US"/>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E67DE00-FE9D-AF4F-B870-8A456C5AB2D9}" type="slidenum">
              <a:rPr lang="en-US" smtClean="0"/>
              <a:t>‹#›</a:t>
            </a:fld>
            <a:endParaRPr lang="en-US"/>
          </a:p>
        </p:txBody>
      </p:sp>
    </p:spTree>
    <p:extLst>
      <p:ext uri="{BB962C8B-B14F-4D97-AF65-F5344CB8AC3E}">
        <p14:creationId xmlns:p14="http://schemas.microsoft.com/office/powerpoint/2010/main" val="4106485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67DE00-FE9D-AF4F-B870-8A456C5AB2D9}" type="slidenum">
              <a:rPr lang="en-US" smtClean="0"/>
              <a:t>5</a:t>
            </a:fld>
            <a:endParaRPr lang="en-US"/>
          </a:p>
        </p:txBody>
      </p:sp>
    </p:spTree>
    <p:extLst>
      <p:ext uri="{BB962C8B-B14F-4D97-AF65-F5344CB8AC3E}">
        <p14:creationId xmlns:p14="http://schemas.microsoft.com/office/powerpoint/2010/main" val="3035471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84EF2B-6E8E-904F-E5B6-9B1231EDA7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4E72A44-3DF8-9452-2C62-3B9BD5FB64F7}"/>
              </a:ext>
            </a:extLst>
          </p:cNvPr>
          <p:cNvSpPr>
            <a:spLocks noGrp="1"/>
          </p:cNvSpPr>
          <p:nvPr>
            <p:ph type="ctrTitle" hasCustomPrompt="1"/>
          </p:nvPr>
        </p:nvSpPr>
        <p:spPr>
          <a:xfrm>
            <a:off x="727788" y="2063479"/>
            <a:ext cx="5495730" cy="2731041"/>
          </a:xfrm>
          <a:prstGeom prst="rect">
            <a:avLst/>
          </a:prstGeom>
        </p:spPr>
        <p:txBody>
          <a:bodyPr/>
          <a:lstStyle>
            <a:lvl1pPr algn="l">
              <a:defRPr sz="5500" b="1" i="0" spc="0" baseline="0">
                <a:solidFill>
                  <a:srgbClr val="000065"/>
                </a:solidFill>
                <a:latin typeface="+mj-lt"/>
              </a:defRPr>
            </a:lvl1pPr>
          </a:lstStyle>
          <a:p>
            <a:r>
              <a:rPr lang="en-GB"/>
              <a:t>Short Heading  &gt; </a:t>
            </a:r>
            <a:br>
              <a:rPr lang="en-GB"/>
            </a:br>
            <a:r>
              <a:rPr lang="en-GB"/>
              <a:t>use this template </a:t>
            </a:r>
            <a:br>
              <a:rPr lang="en-GB"/>
            </a:br>
            <a:r>
              <a:rPr lang="en-GB"/>
              <a:t>(40pt text)</a:t>
            </a:r>
            <a:endParaRPr lang="en-US"/>
          </a:p>
        </p:txBody>
      </p:sp>
      <p:pic>
        <p:nvPicPr>
          <p:cNvPr id="14" name="Picture 13">
            <a:extLst>
              <a:ext uri="{FF2B5EF4-FFF2-40B4-BE49-F238E27FC236}">
                <a16:creationId xmlns:a16="http://schemas.microsoft.com/office/drawing/2014/main" id="{7C08A1BC-D2B5-80B1-6848-C1AA3BEE1767}"/>
              </a:ext>
            </a:extLst>
          </p:cNvPr>
          <p:cNvPicPr>
            <a:picLocks noChangeAspect="1"/>
          </p:cNvPicPr>
          <p:nvPr userDrawn="1"/>
        </p:nvPicPr>
        <p:blipFill>
          <a:blip r:embed="rId3"/>
          <a:stretch>
            <a:fillRect/>
          </a:stretch>
        </p:blipFill>
        <p:spPr>
          <a:xfrm>
            <a:off x="838914" y="615106"/>
            <a:ext cx="887250" cy="822515"/>
          </a:xfrm>
          <a:prstGeom prst="rect">
            <a:avLst/>
          </a:prstGeom>
        </p:spPr>
      </p:pic>
      <p:sp>
        <p:nvSpPr>
          <p:cNvPr id="15" name="TextBox 14">
            <a:extLst>
              <a:ext uri="{FF2B5EF4-FFF2-40B4-BE49-F238E27FC236}">
                <a16:creationId xmlns:a16="http://schemas.microsoft.com/office/drawing/2014/main" id="{92436681-6DF8-F647-ACD6-E614477DE6AE}"/>
              </a:ext>
            </a:extLst>
          </p:cNvPr>
          <p:cNvSpPr txBox="1"/>
          <p:nvPr userDrawn="1"/>
        </p:nvSpPr>
        <p:spPr>
          <a:xfrm>
            <a:off x="727788" y="6056103"/>
            <a:ext cx="1424723" cy="307777"/>
          </a:xfrm>
          <a:prstGeom prst="rect">
            <a:avLst/>
          </a:prstGeom>
          <a:noFill/>
        </p:spPr>
        <p:txBody>
          <a:bodyPr wrap="square" rtlCol="0">
            <a:spAutoFit/>
          </a:bodyPr>
          <a:lstStyle/>
          <a:p>
            <a:pPr algn="l"/>
            <a:r>
              <a:rPr lang="en-US" sz="1400" err="1">
                <a:solidFill>
                  <a:schemeClr val="tx2"/>
                </a:solidFill>
              </a:rPr>
              <a:t>www.sfha.co.uk</a:t>
            </a:r>
            <a:endParaRPr lang="en-US" sz="1400">
              <a:solidFill>
                <a:schemeClr val="tx2"/>
              </a:solidFill>
            </a:endParaRPr>
          </a:p>
        </p:txBody>
      </p:sp>
    </p:spTree>
    <p:extLst>
      <p:ext uri="{BB962C8B-B14F-4D97-AF65-F5344CB8AC3E}">
        <p14:creationId xmlns:p14="http://schemas.microsoft.com/office/powerpoint/2010/main" val="46072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text templa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chemeClr val="tx2"/>
                </a:solidFill>
                <a:latin typeface="+mj-lt"/>
              </a:defRPr>
            </a:lvl1pPr>
          </a:lstStyle>
          <a:p>
            <a:r>
              <a:rPr lang="en-GB"/>
              <a:t>Standard Slide 40pt</a:t>
            </a:r>
            <a:endParaRPr lang="en-US"/>
          </a:p>
        </p:txBody>
      </p:sp>
      <p:sp>
        <p:nvSpPr>
          <p:cNvPr id="5" name="Subtitle 2"/>
          <p:cNvSpPr>
            <a:spLocks noGrp="1"/>
          </p:cNvSpPr>
          <p:nvPr>
            <p:ph type="subTitle" idx="1" hasCustomPrompt="1"/>
          </p:nvPr>
        </p:nvSpPr>
        <p:spPr>
          <a:xfrm>
            <a:off x="461555" y="1757594"/>
            <a:ext cx="11277600" cy="4408743"/>
          </a:xfrm>
          <a:prstGeom prst="rect">
            <a:avLst/>
          </a:prstGeom>
        </p:spPr>
        <p:txBody>
          <a:bodyPr/>
          <a:lstStyle>
            <a:lvl1pPr marL="0" indent="0" algn="l">
              <a:buNone/>
              <a:defRPr sz="2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Text size 28pt</a:t>
            </a:r>
            <a:endParaRPr lang="en-US"/>
          </a:p>
        </p:txBody>
      </p:sp>
    </p:spTree>
    <p:extLst>
      <p:ext uri="{BB962C8B-B14F-4D97-AF65-F5344CB8AC3E}">
        <p14:creationId xmlns:p14="http://schemas.microsoft.com/office/powerpoint/2010/main" val="3675613559"/>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with bullets templa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a:t>Standard Slide 40pt</a:t>
            </a:r>
            <a:endParaRPr lang="en-US"/>
          </a:p>
        </p:txBody>
      </p:sp>
      <p:sp>
        <p:nvSpPr>
          <p:cNvPr id="6" name="Subtitle 2"/>
          <p:cNvSpPr>
            <a:spLocks noGrp="1"/>
          </p:cNvSpPr>
          <p:nvPr>
            <p:ph type="subTitle" idx="1" hasCustomPrompt="1"/>
          </p:nvPr>
        </p:nvSpPr>
        <p:spPr>
          <a:xfrm>
            <a:off x="461555" y="1757594"/>
            <a:ext cx="11277600" cy="4408743"/>
          </a:xfrm>
          <a:prstGeom prst="rect">
            <a:avLst/>
          </a:prstGeo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charset="0"/>
              <a:buChar char="•"/>
              <a:tabLst/>
              <a:defRPr sz="2600" baseline="0">
                <a:solidFill>
                  <a:schemeClr val="tx1">
                    <a:lumMod val="95000"/>
                    <a:lumOff val="5000"/>
                  </a:schemeClr>
                </a:solidFill>
                <a:latin typeface="+mn-lt"/>
              </a:defRPr>
            </a:lvl1pPr>
            <a:lvl2pPr marL="906463" indent="-457200" algn="l">
              <a:buFont typeface="Wingdings" charset="2"/>
              <a:buChar char="§"/>
              <a:tabLst>
                <a:tab pos="838200" algn="l"/>
              </a:tabLst>
              <a:defRPr sz="2000" baseline="0">
                <a:solidFill>
                  <a:schemeClr val="tx1">
                    <a:lumMod val="85000"/>
                    <a:lumOff val="1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Write your bullet points here</a:t>
            </a:r>
          </a:p>
          <a:p>
            <a:r>
              <a:rPr lang="en-GB"/>
              <a:t>Second bullet here</a:t>
            </a:r>
          </a:p>
          <a:p>
            <a:pPr lvl="1"/>
            <a:r>
              <a:rPr lang="en-GB"/>
              <a:t>Sub bullet</a:t>
            </a:r>
            <a:endParaRPr lang="en-US"/>
          </a:p>
          <a:p>
            <a:pPr lvl="1"/>
            <a:r>
              <a:rPr lang="en-US"/>
              <a:t>Sub bullet</a:t>
            </a:r>
          </a:p>
        </p:txBody>
      </p:sp>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with bullets templa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a:t>Yellow Bullet Slide 40pt</a:t>
            </a:r>
            <a:endParaRPr lang="en-US"/>
          </a:p>
        </p:txBody>
      </p:sp>
      <p:sp>
        <p:nvSpPr>
          <p:cNvPr id="6" name="Subtitle 2"/>
          <p:cNvSpPr>
            <a:spLocks noGrp="1"/>
          </p:cNvSpPr>
          <p:nvPr>
            <p:ph type="subTitle" idx="1" hasCustomPrompt="1"/>
          </p:nvPr>
        </p:nvSpPr>
        <p:spPr>
          <a:xfrm>
            <a:off x="461555" y="1757594"/>
            <a:ext cx="11277600" cy="4408743"/>
          </a:xfrm>
          <a:prstGeom prst="rect">
            <a:avLst/>
          </a:prstGeo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charset="0"/>
              <a:buChar char="•"/>
              <a:tabLst/>
              <a:defRPr sz="2600" baseline="0">
                <a:solidFill>
                  <a:schemeClr val="tx1">
                    <a:lumMod val="95000"/>
                    <a:lumOff val="5000"/>
                  </a:schemeClr>
                </a:solidFill>
                <a:latin typeface="+mn-lt"/>
              </a:defRPr>
            </a:lvl1pPr>
            <a:lvl2pPr marL="906463" indent="-457200" algn="l">
              <a:buFont typeface="Wingdings" charset="2"/>
              <a:buChar char="§"/>
              <a:tabLst>
                <a:tab pos="838200" algn="l"/>
              </a:tabLst>
              <a:defRPr sz="2000" baseline="0">
                <a:solidFill>
                  <a:schemeClr val="tx1">
                    <a:lumMod val="85000"/>
                    <a:lumOff val="1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Write your bullet points here</a:t>
            </a:r>
          </a:p>
          <a:p>
            <a:r>
              <a:rPr lang="en-GB"/>
              <a:t>Second bullet here</a:t>
            </a:r>
          </a:p>
          <a:p>
            <a:pPr lvl="1"/>
            <a:r>
              <a:rPr lang="en-GB"/>
              <a:t>Sub bullet</a:t>
            </a:r>
            <a:endParaRPr lang="en-US"/>
          </a:p>
          <a:p>
            <a:pPr lvl="1"/>
            <a:r>
              <a:rPr lang="en-US"/>
              <a:t>Sub bullet</a:t>
            </a:r>
          </a:p>
        </p:txBody>
      </p:sp>
    </p:spTree>
    <p:extLst>
      <p:ext uri="{BB962C8B-B14F-4D97-AF65-F5344CB8AC3E}">
        <p14:creationId xmlns:p14="http://schemas.microsoft.com/office/powerpoint/2010/main" val="3762257876"/>
      </p:ext>
    </p:extLst>
  </p:cSld>
  <p:clrMapOvr>
    <a:masterClrMapping/>
  </p:clrMapOvr>
  <p:extLst>
    <p:ext uri="{DCECCB84-F9BA-43D5-87BE-67443E8EF086}">
      <p15:sldGuideLst xmlns:p15="http://schemas.microsoft.com/office/powerpoint/2012/main">
        <p15:guide id="1" orient="horz" pos="300">
          <p15:clr>
            <a:srgbClr val="FBAE40"/>
          </p15:clr>
        </p15:guide>
        <p15:guide id="2" pos="7408">
          <p15:clr>
            <a:srgbClr val="FBAE40"/>
          </p15:clr>
        </p15:guide>
        <p15:guide id="3" pos="272">
          <p15:clr>
            <a:srgbClr val="FBAE40"/>
          </p15:clr>
        </p15:guide>
        <p15:guide id="4" orient="horz" pos="3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ts of content templa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3000" b="1" i="0" spc="0">
                <a:solidFill>
                  <a:srgbClr val="01326A"/>
                </a:solidFill>
                <a:latin typeface="+mj-lt"/>
              </a:defRPr>
            </a:lvl1pPr>
          </a:lstStyle>
          <a:p>
            <a:r>
              <a:rPr lang="en-GB"/>
              <a:t>Large heading &gt; use this</a:t>
            </a:r>
            <a:endParaRPr lang="en-US"/>
          </a:p>
        </p:txBody>
      </p:sp>
      <p:sp>
        <p:nvSpPr>
          <p:cNvPr id="5" name="Subtitle 2"/>
          <p:cNvSpPr>
            <a:spLocks noGrp="1"/>
          </p:cNvSpPr>
          <p:nvPr>
            <p:ph type="subTitle" idx="1" hasCustomPrompt="1"/>
          </p:nvPr>
        </p:nvSpPr>
        <p:spPr>
          <a:xfrm>
            <a:off x="461555" y="1757594"/>
            <a:ext cx="11277600" cy="4408743"/>
          </a:xfrm>
          <a:prstGeom prst="rect">
            <a:avLst/>
          </a:prstGeom>
        </p:spPr>
        <p:txBody>
          <a:bodyPr/>
          <a:lstStyle>
            <a:lvl1pPr marL="0" indent="0" algn="l">
              <a:buNone/>
              <a:defRPr sz="2000" baseline="0">
                <a:solidFill>
                  <a:schemeClr val="tx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Big amount of text &gt; use this template it is size 20pt. </a:t>
            </a:r>
            <a:br>
              <a:rPr lang="en-GB"/>
            </a:br>
            <a:r>
              <a:rPr lang="en-GB"/>
              <a:t>Wouldn’t advise excessive amounts of text unless </a:t>
            </a:r>
            <a:r>
              <a:rPr lang="en-GB" err="1"/>
              <a:t>nessecary</a:t>
            </a:r>
            <a:r>
              <a:rPr lang="en-GB"/>
              <a:t>.</a:t>
            </a:r>
            <a:endParaRPr lang="en-US"/>
          </a:p>
        </p:txBody>
      </p:sp>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text template + 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a:t>Standard Slide 40pt</a:t>
            </a:r>
            <a:endParaRPr lang="en-US"/>
          </a:p>
        </p:txBody>
      </p:sp>
      <p:sp>
        <p:nvSpPr>
          <p:cNvPr id="7" name="Subtitle 2"/>
          <p:cNvSpPr>
            <a:spLocks noGrp="1"/>
          </p:cNvSpPr>
          <p:nvPr>
            <p:ph type="subTitle" idx="1" hasCustomPrompt="1"/>
          </p:nvPr>
        </p:nvSpPr>
        <p:spPr>
          <a:xfrm>
            <a:off x="461555" y="1757594"/>
            <a:ext cx="11277600" cy="4408743"/>
          </a:xfrm>
          <a:prstGeom prst="rect">
            <a:avLst/>
          </a:prstGeom>
        </p:spPr>
        <p:txBody>
          <a:bodyPr/>
          <a:lstStyle>
            <a:lvl1pPr marL="0" indent="0" algn="l">
              <a:buNone/>
              <a:defRPr sz="2800">
                <a:solidFill>
                  <a:schemeClr val="tx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Text size 28pt</a:t>
            </a:r>
            <a:endParaRPr lang="en-US"/>
          </a:p>
        </p:txBody>
      </p:sp>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bullet template + 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a:t>Standard Slide 40pt</a:t>
            </a:r>
            <a:endParaRPr lang="en-US"/>
          </a:p>
        </p:txBody>
      </p:sp>
      <p:sp>
        <p:nvSpPr>
          <p:cNvPr id="5" name="Subtitle 2"/>
          <p:cNvSpPr>
            <a:spLocks noGrp="1"/>
          </p:cNvSpPr>
          <p:nvPr>
            <p:ph type="subTitle" idx="1" hasCustomPrompt="1"/>
          </p:nvPr>
        </p:nvSpPr>
        <p:spPr>
          <a:xfrm>
            <a:off x="461555" y="1757594"/>
            <a:ext cx="11277600" cy="4408743"/>
          </a:xfrm>
          <a:prstGeom prst="rect">
            <a:avLst/>
          </a:prstGeom>
        </p:spPr>
        <p:txBody>
          <a:bodyPr/>
          <a:lstStyle>
            <a:lvl1pPr marL="457200" indent="-457200" algn="l">
              <a:buFont typeface="Arial" charset="0"/>
              <a:buChar char="•"/>
              <a:defRPr sz="2800" baseline="0">
                <a:solidFill>
                  <a:schemeClr val="tx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Write your bullet points here</a:t>
            </a:r>
          </a:p>
          <a:p>
            <a:r>
              <a:rPr lang="en-GB"/>
              <a:t>Second bullet here</a:t>
            </a:r>
            <a:endParaRPr lang="en-US"/>
          </a:p>
        </p:txBody>
      </p:sp>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roduc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196B59-4E09-548A-7964-B7665E8F98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F51B99B-42D0-BB67-1062-702E314AB5B8}"/>
              </a:ext>
            </a:extLst>
          </p:cNvPr>
          <p:cNvSpPr>
            <a:spLocks noGrp="1"/>
          </p:cNvSpPr>
          <p:nvPr>
            <p:ph type="ctrTitle" hasCustomPrompt="1"/>
          </p:nvPr>
        </p:nvSpPr>
        <p:spPr>
          <a:xfrm>
            <a:off x="727788" y="2063479"/>
            <a:ext cx="4805265" cy="2731041"/>
          </a:xfrm>
          <a:prstGeom prst="rect">
            <a:avLst/>
          </a:prstGeom>
        </p:spPr>
        <p:txBody>
          <a:bodyPr/>
          <a:lstStyle>
            <a:lvl1pPr algn="l">
              <a:defRPr sz="5500" b="1" i="0" spc="0" baseline="0">
                <a:solidFill>
                  <a:srgbClr val="000065"/>
                </a:solidFill>
                <a:latin typeface="+mj-lt"/>
              </a:defRPr>
            </a:lvl1pPr>
          </a:lstStyle>
          <a:p>
            <a:r>
              <a:rPr lang="en-GB"/>
              <a:t>Heading  &gt; use this template </a:t>
            </a:r>
            <a:br>
              <a:rPr lang="en-GB"/>
            </a:br>
            <a:r>
              <a:rPr lang="en-GB"/>
              <a:t>(40pt text)</a:t>
            </a:r>
            <a:endParaRPr lang="en-US"/>
          </a:p>
        </p:txBody>
      </p:sp>
      <p:pic>
        <p:nvPicPr>
          <p:cNvPr id="7" name="Picture 6">
            <a:extLst>
              <a:ext uri="{FF2B5EF4-FFF2-40B4-BE49-F238E27FC236}">
                <a16:creationId xmlns:a16="http://schemas.microsoft.com/office/drawing/2014/main" id="{FD0E7ED4-92C9-73C6-FC00-B0F423260E21}"/>
              </a:ext>
            </a:extLst>
          </p:cNvPr>
          <p:cNvPicPr>
            <a:picLocks noChangeAspect="1"/>
          </p:cNvPicPr>
          <p:nvPr userDrawn="1"/>
        </p:nvPicPr>
        <p:blipFill>
          <a:blip r:embed="rId3"/>
          <a:stretch>
            <a:fillRect/>
          </a:stretch>
        </p:blipFill>
        <p:spPr>
          <a:xfrm>
            <a:off x="838914" y="615106"/>
            <a:ext cx="887250" cy="822515"/>
          </a:xfrm>
          <a:prstGeom prst="rect">
            <a:avLst/>
          </a:prstGeom>
        </p:spPr>
      </p:pic>
      <p:sp>
        <p:nvSpPr>
          <p:cNvPr id="8" name="TextBox 7">
            <a:extLst>
              <a:ext uri="{FF2B5EF4-FFF2-40B4-BE49-F238E27FC236}">
                <a16:creationId xmlns:a16="http://schemas.microsoft.com/office/drawing/2014/main" id="{13DAE659-B6CE-3FB5-95BB-6046F01F6E02}"/>
              </a:ext>
            </a:extLst>
          </p:cNvPr>
          <p:cNvSpPr txBox="1"/>
          <p:nvPr userDrawn="1"/>
        </p:nvSpPr>
        <p:spPr>
          <a:xfrm>
            <a:off x="727788" y="6056103"/>
            <a:ext cx="1424723" cy="307777"/>
          </a:xfrm>
          <a:prstGeom prst="rect">
            <a:avLst/>
          </a:prstGeom>
          <a:noFill/>
        </p:spPr>
        <p:txBody>
          <a:bodyPr wrap="square" rtlCol="0">
            <a:spAutoFit/>
          </a:bodyPr>
          <a:lstStyle/>
          <a:p>
            <a:pPr algn="l"/>
            <a:r>
              <a:rPr lang="en-US" sz="1400" err="1">
                <a:solidFill>
                  <a:schemeClr val="tx2"/>
                </a:solidFill>
              </a:rPr>
              <a:t>www.sfha.co.uk</a:t>
            </a:r>
            <a:endParaRPr lang="en-US" sz="1400">
              <a:solidFill>
                <a:schemeClr val="tx2"/>
              </a:solidFill>
            </a:endParaRPr>
          </a:p>
        </p:txBody>
      </p:sp>
    </p:spTree>
    <p:extLst>
      <p:ext uri="{BB962C8B-B14F-4D97-AF65-F5344CB8AC3E}">
        <p14:creationId xmlns:p14="http://schemas.microsoft.com/office/powerpoint/2010/main" val="39893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ntroduc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4D3DA-2C07-AB06-8DCE-3FD2AD5C34A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1B938832-AA71-CECB-19D6-255DD05B8262}"/>
              </a:ext>
            </a:extLst>
          </p:cNvPr>
          <p:cNvPicPr>
            <a:picLocks noChangeAspect="1"/>
          </p:cNvPicPr>
          <p:nvPr userDrawn="1"/>
        </p:nvPicPr>
        <p:blipFill>
          <a:blip r:embed="rId3"/>
          <a:stretch>
            <a:fillRect/>
          </a:stretch>
        </p:blipFill>
        <p:spPr>
          <a:xfrm>
            <a:off x="838914" y="615106"/>
            <a:ext cx="887250" cy="822515"/>
          </a:xfrm>
          <a:prstGeom prst="rect">
            <a:avLst/>
          </a:prstGeom>
        </p:spPr>
      </p:pic>
      <p:sp>
        <p:nvSpPr>
          <p:cNvPr id="8" name="TextBox 7">
            <a:extLst>
              <a:ext uri="{FF2B5EF4-FFF2-40B4-BE49-F238E27FC236}">
                <a16:creationId xmlns:a16="http://schemas.microsoft.com/office/drawing/2014/main" id="{4742997D-44D2-9999-9F0B-74F449757BA8}"/>
              </a:ext>
            </a:extLst>
          </p:cNvPr>
          <p:cNvSpPr txBox="1"/>
          <p:nvPr userDrawn="1"/>
        </p:nvSpPr>
        <p:spPr>
          <a:xfrm>
            <a:off x="727788" y="6056103"/>
            <a:ext cx="1424723" cy="307777"/>
          </a:xfrm>
          <a:prstGeom prst="rect">
            <a:avLst/>
          </a:prstGeom>
          <a:noFill/>
        </p:spPr>
        <p:txBody>
          <a:bodyPr wrap="square" rtlCol="0">
            <a:spAutoFit/>
          </a:bodyPr>
          <a:lstStyle/>
          <a:p>
            <a:pPr algn="l"/>
            <a:r>
              <a:rPr lang="en-US" sz="1400" err="1">
                <a:solidFill>
                  <a:schemeClr val="tx2"/>
                </a:solidFill>
              </a:rPr>
              <a:t>www.sfha.co.uk</a:t>
            </a:r>
            <a:endParaRPr lang="en-US" sz="1400">
              <a:solidFill>
                <a:schemeClr val="tx2"/>
              </a:solidFill>
            </a:endParaRPr>
          </a:p>
        </p:txBody>
      </p:sp>
      <p:sp>
        <p:nvSpPr>
          <p:cNvPr id="9" name="Title 1">
            <a:extLst>
              <a:ext uri="{FF2B5EF4-FFF2-40B4-BE49-F238E27FC236}">
                <a16:creationId xmlns:a16="http://schemas.microsoft.com/office/drawing/2014/main" id="{1BDA830C-8F28-B7C3-E81C-D214F5F70558}"/>
              </a:ext>
            </a:extLst>
          </p:cNvPr>
          <p:cNvSpPr>
            <a:spLocks noGrp="1"/>
          </p:cNvSpPr>
          <p:nvPr>
            <p:ph type="ctrTitle" hasCustomPrompt="1"/>
          </p:nvPr>
        </p:nvSpPr>
        <p:spPr>
          <a:xfrm>
            <a:off x="727788" y="2063479"/>
            <a:ext cx="4805265" cy="2731041"/>
          </a:xfrm>
          <a:prstGeom prst="rect">
            <a:avLst/>
          </a:prstGeom>
        </p:spPr>
        <p:txBody>
          <a:bodyPr/>
          <a:lstStyle>
            <a:lvl1pPr algn="l">
              <a:defRPr sz="5500" b="1" i="0" spc="0" baseline="0">
                <a:solidFill>
                  <a:srgbClr val="000065"/>
                </a:solidFill>
                <a:latin typeface="+mj-lt"/>
              </a:defRPr>
            </a:lvl1pPr>
          </a:lstStyle>
          <a:p>
            <a:r>
              <a:rPr lang="en-GB"/>
              <a:t>Heading  &gt; use this template </a:t>
            </a:r>
            <a:br>
              <a:rPr lang="en-GB"/>
            </a:br>
            <a:r>
              <a:rPr lang="en-GB"/>
              <a:t>(40pt text)</a:t>
            </a:r>
            <a:endParaRPr lang="en-US"/>
          </a:p>
        </p:txBody>
      </p:sp>
    </p:spTree>
    <p:extLst>
      <p:ext uri="{BB962C8B-B14F-4D97-AF65-F5344CB8AC3E}">
        <p14:creationId xmlns:p14="http://schemas.microsoft.com/office/powerpoint/2010/main" val="100154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Introduc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9791C-FE58-0757-6562-93FED9838B6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0466ABC-EBFE-83F2-01B4-1D60B8C2A825}"/>
              </a:ext>
            </a:extLst>
          </p:cNvPr>
          <p:cNvPicPr>
            <a:picLocks noChangeAspect="1"/>
          </p:cNvPicPr>
          <p:nvPr userDrawn="1"/>
        </p:nvPicPr>
        <p:blipFill>
          <a:blip r:embed="rId3"/>
          <a:stretch>
            <a:fillRect/>
          </a:stretch>
        </p:blipFill>
        <p:spPr>
          <a:xfrm>
            <a:off x="838914" y="615106"/>
            <a:ext cx="887250" cy="822515"/>
          </a:xfrm>
          <a:prstGeom prst="rect">
            <a:avLst/>
          </a:prstGeom>
        </p:spPr>
      </p:pic>
      <p:sp>
        <p:nvSpPr>
          <p:cNvPr id="8" name="TextBox 7">
            <a:extLst>
              <a:ext uri="{FF2B5EF4-FFF2-40B4-BE49-F238E27FC236}">
                <a16:creationId xmlns:a16="http://schemas.microsoft.com/office/drawing/2014/main" id="{34702D93-199A-8E07-9D7D-DD63F1AA33C3}"/>
              </a:ext>
            </a:extLst>
          </p:cNvPr>
          <p:cNvSpPr txBox="1"/>
          <p:nvPr userDrawn="1"/>
        </p:nvSpPr>
        <p:spPr>
          <a:xfrm>
            <a:off x="727788" y="6056103"/>
            <a:ext cx="1424723" cy="307777"/>
          </a:xfrm>
          <a:prstGeom prst="rect">
            <a:avLst/>
          </a:prstGeom>
          <a:noFill/>
        </p:spPr>
        <p:txBody>
          <a:bodyPr wrap="square" rtlCol="0">
            <a:spAutoFit/>
          </a:bodyPr>
          <a:lstStyle/>
          <a:p>
            <a:pPr algn="l"/>
            <a:r>
              <a:rPr lang="en-US" sz="1400" err="1">
                <a:solidFill>
                  <a:schemeClr val="tx2"/>
                </a:solidFill>
              </a:rPr>
              <a:t>www.sfha.co.uk</a:t>
            </a:r>
            <a:endParaRPr lang="en-US" sz="1400">
              <a:solidFill>
                <a:schemeClr val="tx2"/>
              </a:solidFill>
            </a:endParaRPr>
          </a:p>
        </p:txBody>
      </p:sp>
      <p:sp>
        <p:nvSpPr>
          <p:cNvPr id="9" name="Title 1">
            <a:extLst>
              <a:ext uri="{FF2B5EF4-FFF2-40B4-BE49-F238E27FC236}">
                <a16:creationId xmlns:a16="http://schemas.microsoft.com/office/drawing/2014/main" id="{7A0502AC-4D49-654E-CF2A-131A7606F9D8}"/>
              </a:ext>
            </a:extLst>
          </p:cNvPr>
          <p:cNvSpPr>
            <a:spLocks noGrp="1"/>
          </p:cNvSpPr>
          <p:nvPr>
            <p:ph type="ctrTitle" hasCustomPrompt="1"/>
          </p:nvPr>
        </p:nvSpPr>
        <p:spPr>
          <a:xfrm>
            <a:off x="727788" y="2063479"/>
            <a:ext cx="4805265" cy="2731041"/>
          </a:xfrm>
          <a:prstGeom prst="rect">
            <a:avLst/>
          </a:prstGeom>
        </p:spPr>
        <p:txBody>
          <a:bodyPr/>
          <a:lstStyle>
            <a:lvl1pPr algn="l">
              <a:defRPr sz="5500" b="1" i="0" spc="0" baseline="0">
                <a:solidFill>
                  <a:srgbClr val="000065"/>
                </a:solidFill>
                <a:latin typeface="+mj-lt"/>
              </a:defRPr>
            </a:lvl1pPr>
          </a:lstStyle>
          <a:p>
            <a:r>
              <a:rPr lang="en-GB"/>
              <a:t>Heading  &gt; use this template </a:t>
            </a:r>
            <a:br>
              <a:rPr lang="en-GB"/>
            </a:br>
            <a:r>
              <a:rPr lang="en-GB"/>
              <a:t>(40pt text)</a:t>
            </a:r>
            <a:endParaRPr lang="en-US"/>
          </a:p>
        </p:txBody>
      </p:sp>
    </p:spTree>
    <p:extLst>
      <p:ext uri="{BB962C8B-B14F-4D97-AF65-F5344CB8AC3E}">
        <p14:creationId xmlns:p14="http://schemas.microsoft.com/office/powerpoint/2010/main" val="5543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Introduc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BAAE92-C21F-5244-9C99-243959C801D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4FA5AD7-B962-F26C-2495-6320FCF61DB8}"/>
              </a:ext>
            </a:extLst>
          </p:cNvPr>
          <p:cNvPicPr>
            <a:picLocks noChangeAspect="1"/>
          </p:cNvPicPr>
          <p:nvPr userDrawn="1"/>
        </p:nvPicPr>
        <p:blipFill>
          <a:blip r:embed="rId3"/>
          <a:stretch>
            <a:fillRect/>
          </a:stretch>
        </p:blipFill>
        <p:spPr>
          <a:xfrm>
            <a:off x="838914" y="615106"/>
            <a:ext cx="887250" cy="822515"/>
          </a:xfrm>
          <a:prstGeom prst="rect">
            <a:avLst/>
          </a:prstGeom>
        </p:spPr>
      </p:pic>
      <p:sp>
        <p:nvSpPr>
          <p:cNvPr id="8" name="TextBox 7">
            <a:extLst>
              <a:ext uri="{FF2B5EF4-FFF2-40B4-BE49-F238E27FC236}">
                <a16:creationId xmlns:a16="http://schemas.microsoft.com/office/drawing/2014/main" id="{401AEF73-979C-D508-692B-39911C1DD064}"/>
              </a:ext>
            </a:extLst>
          </p:cNvPr>
          <p:cNvSpPr txBox="1"/>
          <p:nvPr userDrawn="1"/>
        </p:nvSpPr>
        <p:spPr>
          <a:xfrm>
            <a:off x="727788" y="6056103"/>
            <a:ext cx="1424723" cy="307777"/>
          </a:xfrm>
          <a:prstGeom prst="rect">
            <a:avLst/>
          </a:prstGeom>
          <a:noFill/>
        </p:spPr>
        <p:txBody>
          <a:bodyPr wrap="square" rtlCol="0">
            <a:spAutoFit/>
          </a:bodyPr>
          <a:lstStyle/>
          <a:p>
            <a:pPr algn="l"/>
            <a:r>
              <a:rPr lang="en-US" sz="1400" err="1">
                <a:solidFill>
                  <a:schemeClr val="tx2"/>
                </a:solidFill>
              </a:rPr>
              <a:t>www.sfha.co.uk</a:t>
            </a:r>
            <a:endParaRPr lang="en-US" sz="1400">
              <a:solidFill>
                <a:schemeClr val="tx2"/>
              </a:solidFill>
            </a:endParaRPr>
          </a:p>
        </p:txBody>
      </p:sp>
      <p:sp>
        <p:nvSpPr>
          <p:cNvPr id="9" name="Title 1">
            <a:extLst>
              <a:ext uri="{FF2B5EF4-FFF2-40B4-BE49-F238E27FC236}">
                <a16:creationId xmlns:a16="http://schemas.microsoft.com/office/drawing/2014/main" id="{92E38D2B-79F5-ACE1-C8B0-2261DE8B591F}"/>
              </a:ext>
            </a:extLst>
          </p:cNvPr>
          <p:cNvSpPr>
            <a:spLocks noGrp="1"/>
          </p:cNvSpPr>
          <p:nvPr>
            <p:ph type="ctrTitle" hasCustomPrompt="1"/>
          </p:nvPr>
        </p:nvSpPr>
        <p:spPr>
          <a:xfrm>
            <a:off x="727788" y="2063479"/>
            <a:ext cx="4805265" cy="2731041"/>
          </a:xfrm>
          <a:prstGeom prst="rect">
            <a:avLst/>
          </a:prstGeom>
        </p:spPr>
        <p:txBody>
          <a:bodyPr/>
          <a:lstStyle>
            <a:lvl1pPr algn="l">
              <a:defRPr sz="5500" b="1" i="0" spc="0" baseline="0">
                <a:solidFill>
                  <a:srgbClr val="000065"/>
                </a:solidFill>
                <a:latin typeface="+mj-lt"/>
              </a:defRPr>
            </a:lvl1pPr>
          </a:lstStyle>
          <a:p>
            <a:r>
              <a:rPr lang="en-GB"/>
              <a:t>Heading  &gt; use this template </a:t>
            </a:r>
            <a:br>
              <a:rPr lang="en-GB"/>
            </a:br>
            <a:r>
              <a:rPr lang="en-GB"/>
              <a:t>(40pt text)</a:t>
            </a:r>
            <a:endParaRPr lang="en-US"/>
          </a:p>
        </p:txBody>
      </p:sp>
    </p:spTree>
    <p:extLst>
      <p:ext uri="{BB962C8B-B14F-4D97-AF65-F5344CB8AC3E}">
        <p14:creationId xmlns:p14="http://schemas.microsoft.com/office/powerpoint/2010/main" val="116866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ro slide - long head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EE7738-D53F-AE4C-110B-9D45D2FD4C64}"/>
              </a:ext>
            </a:extLst>
          </p:cNvPr>
          <p:cNvSpPr/>
          <p:nvPr userDrawn="1"/>
        </p:nvSpPr>
        <p:spPr>
          <a:xfrm>
            <a:off x="0" y="0"/>
            <a:ext cx="5213268" cy="6858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683963"/>
            <a:ext cx="4031133" cy="3603029"/>
          </a:xfrm>
          <a:prstGeom prst="rect">
            <a:avLst/>
          </a:prstGeom>
        </p:spPr>
        <p:txBody>
          <a:bodyPr/>
          <a:lstStyle>
            <a:lvl1pPr algn="l">
              <a:defRPr sz="5500" b="1" i="0" spc="0" baseline="0">
                <a:solidFill>
                  <a:srgbClr val="000065"/>
                </a:solidFill>
                <a:latin typeface="+mj-lt"/>
              </a:defRPr>
            </a:lvl1pPr>
          </a:lstStyle>
          <a:p>
            <a:r>
              <a:rPr lang="en-GB"/>
              <a:t>Long title  &gt; use this template </a:t>
            </a:r>
            <a:br>
              <a:rPr lang="en-GB"/>
            </a:br>
            <a:r>
              <a:rPr lang="en-GB"/>
              <a:t>(40pt text)</a:t>
            </a:r>
            <a:endParaRPr lang="en-US"/>
          </a:p>
        </p:txBody>
      </p:sp>
      <p:sp>
        <p:nvSpPr>
          <p:cNvPr id="5" name="Subtitle 2"/>
          <p:cNvSpPr>
            <a:spLocks noGrp="1"/>
          </p:cNvSpPr>
          <p:nvPr>
            <p:ph type="subTitle" idx="1" hasCustomPrompt="1"/>
          </p:nvPr>
        </p:nvSpPr>
        <p:spPr>
          <a:xfrm>
            <a:off x="461556" y="4476412"/>
            <a:ext cx="4027318" cy="1470722"/>
          </a:xfrm>
          <a:prstGeom prst="rect">
            <a:avLst/>
          </a:prstGeom>
        </p:spPr>
        <p:txBody>
          <a:bodyPr/>
          <a:lstStyle>
            <a:lvl1pPr marL="0" indent="0" algn="l">
              <a:buNone/>
              <a:defRPr sz="2500" baseline="0">
                <a:solidFill>
                  <a:srgbClr val="12143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Enter a sub-heading / date / version here</a:t>
            </a:r>
            <a:endParaRPr lang="en-US"/>
          </a:p>
        </p:txBody>
      </p:sp>
      <p:pic>
        <p:nvPicPr>
          <p:cNvPr id="4" name="Picture 3">
            <a:extLst>
              <a:ext uri="{FF2B5EF4-FFF2-40B4-BE49-F238E27FC236}">
                <a16:creationId xmlns:a16="http://schemas.microsoft.com/office/drawing/2014/main" id="{1CE9F9FA-5F18-B2C2-94B3-B0FFD4BC6E20}"/>
              </a:ext>
            </a:extLst>
          </p:cNvPr>
          <p:cNvPicPr>
            <a:picLocks noChangeAspect="1"/>
          </p:cNvPicPr>
          <p:nvPr userDrawn="1"/>
        </p:nvPicPr>
        <p:blipFill rotWithShape="1">
          <a:blip r:embed="rId2"/>
          <a:srcRect l="34093"/>
          <a:stretch/>
        </p:blipFill>
        <p:spPr>
          <a:xfrm>
            <a:off x="5213268" y="0"/>
            <a:ext cx="6978732" cy="6858000"/>
          </a:xfrm>
          <a:prstGeom prst="rect">
            <a:avLst/>
          </a:prstGeom>
        </p:spPr>
      </p:pic>
    </p:spTree>
    <p:extLst>
      <p:ext uri="{BB962C8B-B14F-4D97-AF65-F5344CB8AC3E}">
        <p14:creationId xmlns:p14="http://schemas.microsoft.com/office/powerpoint/2010/main" val="415793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 Short head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7015FD-34B1-C838-D031-57781C75F5C6}"/>
              </a:ext>
            </a:extLst>
          </p:cNvPr>
          <p:cNvSpPr/>
          <p:nvPr userDrawn="1"/>
        </p:nvSpPr>
        <p:spPr>
          <a:xfrm>
            <a:off x="0" y="0"/>
            <a:ext cx="12192000" cy="6858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61555" y="479041"/>
            <a:ext cx="11277600" cy="2450770"/>
          </a:xfrm>
          <a:prstGeom prst="rect">
            <a:avLst/>
          </a:prstGeom>
        </p:spPr>
        <p:txBody>
          <a:bodyPr/>
          <a:lstStyle>
            <a:lvl1pPr algn="l">
              <a:defRPr sz="7000" b="1" i="0" spc="0" baseline="0">
                <a:solidFill>
                  <a:schemeClr val="tx2"/>
                </a:solidFill>
                <a:latin typeface="+mj-lt"/>
              </a:defRPr>
            </a:lvl1pPr>
          </a:lstStyle>
          <a:p>
            <a:r>
              <a:rPr lang="en-GB"/>
              <a:t>Short title &gt; use this</a:t>
            </a:r>
            <a:endParaRPr lang="en-US"/>
          </a:p>
        </p:txBody>
      </p:sp>
      <p:sp>
        <p:nvSpPr>
          <p:cNvPr id="5" name="Subtitle 2"/>
          <p:cNvSpPr>
            <a:spLocks noGrp="1"/>
          </p:cNvSpPr>
          <p:nvPr>
            <p:ph type="subTitle" idx="1" hasCustomPrompt="1"/>
          </p:nvPr>
        </p:nvSpPr>
        <p:spPr>
          <a:xfrm>
            <a:off x="461555" y="2929812"/>
            <a:ext cx="11277600" cy="3093455"/>
          </a:xfrm>
          <a:prstGeom prst="rect">
            <a:avLst/>
          </a:prstGeom>
        </p:spPr>
        <p:txBody>
          <a:bodyPr/>
          <a:lstStyle>
            <a:lvl1pPr marL="0" indent="0" algn="l">
              <a:buNone/>
              <a:defRPr sz="28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Enter a sub-heading / date / version here</a:t>
            </a:r>
            <a:endParaRPr lang="en-US"/>
          </a:p>
        </p:txBody>
      </p:sp>
      <p:sp>
        <p:nvSpPr>
          <p:cNvPr id="3" name="TextBox 2">
            <a:extLst>
              <a:ext uri="{FF2B5EF4-FFF2-40B4-BE49-F238E27FC236}">
                <a16:creationId xmlns:a16="http://schemas.microsoft.com/office/drawing/2014/main" id="{85A02130-A148-DD12-181D-EA60EC122C07}"/>
              </a:ext>
            </a:extLst>
          </p:cNvPr>
          <p:cNvSpPr txBox="1"/>
          <p:nvPr userDrawn="1"/>
        </p:nvSpPr>
        <p:spPr>
          <a:xfrm>
            <a:off x="10314432" y="6228582"/>
            <a:ext cx="1424723" cy="261610"/>
          </a:xfrm>
          <a:prstGeom prst="rect">
            <a:avLst/>
          </a:prstGeom>
          <a:noFill/>
        </p:spPr>
        <p:txBody>
          <a:bodyPr wrap="square" rtlCol="0">
            <a:spAutoFit/>
          </a:bodyPr>
          <a:lstStyle/>
          <a:p>
            <a:pPr algn="r"/>
            <a:r>
              <a:rPr lang="en-US" sz="1100" err="1">
                <a:solidFill>
                  <a:schemeClr val="tx2"/>
                </a:solidFill>
              </a:rPr>
              <a:t>www.sfha.co.uk</a:t>
            </a:r>
            <a:endParaRPr lang="en-US" sz="1100">
              <a:solidFill>
                <a:schemeClr val="tx2"/>
              </a:solidFill>
            </a:endParaRPr>
          </a:p>
        </p:txBody>
      </p:sp>
      <p:pic>
        <p:nvPicPr>
          <p:cNvPr id="6" name="Picture 5">
            <a:extLst>
              <a:ext uri="{FF2B5EF4-FFF2-40B4-BE49-F238E27FC236}">
                <a16:creationId xmlns:a16="http://schemas.microsoft.com/office/drawing/2014/main" id="{AD40C166-3DC7-673E-04DB-F6EE6A69EA32}"/>
              </a:ext>
            </a:extLst>
          </p:cNvPr>
          <p:cNvPicPr>
            <a:picLocks noChangeAspect="1"/>
          </p:cNvPicPr>
          <p:nvPr userDrawn="1"/>
        </p:nvPicPr>
        <p:blipFill>
          <a:blip r:embed="rId2"/>
          <a:stretch>
            <a:fillRect/>
          </a:stretch>
        </p:blipFill>
        <p:spPr>
          <a:xfrm>
            <a:off x="461555" y="6078496"/>
            <a:ext cx="1792224" cy="44981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slide - long hea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34C2A-8718-D7A6-AF31-B05F6F87AE72}"/>
              </a:ext>
            </a:extLst>
          </p:cNvPr>
          <p:cNvSpPr/>
          <p:nvPr userDrawn="1"/>
        </p:nvSpPr>
        <p:spPr>
          <a:xfrm>
            <a:off x="0" y="0"/>
            <a:ext cx="12192000" cy="6858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61555" y="479042"/>
            <a:ext cx="11277600" cy="1280159"/>
          </a:xfrm>
          <a:prstGeom prst="rect">
            <a:avLst/>
          </a:prstGeom>
        </p:spPr>
        <p:txBody>
          <a:bodyPr/>
          <a:lstStyle>
            <a:lvl1pPr algn="l">
              <a:defRPr sz="4000" b="1" i="0" spc="0" baseline="0">
                <a:solidFill>
                  <a:schemeClr val="tx2"/>
                </a:solidFill>
                <a:latin typeface="+mj-lt"/>
              </a:defRPr>
            </a:lvl1pPr>
          </a:lstStyle>
          <a:p>
            <a:r>
              <a:rPr lang="en-GB"/>
              <a:t>Long title &gt; use this template </a:t>
            </a:r>
            <a:br>
              <a:rPr lang="en-GB"/>
            </a:br>
            <a:r>
              <a:rPr lang="en-GB"/>
              <a:t>(40pt text)</a:t>
            </a:r>
            <a:endParaRPr lang="en-US"/>
          </a:p>
        </p:txBody>
      </p:sp>
      <p:sp>
        <p:nvSpPr>
          <p:cNvPr id="5" name="Subtitle 2"/>
          <p:cNvSpPr>
            <a:spLocks noGrp="1"/>
          </p:cNvSpPr>
          <p:nvPr>
            <p:ph type="subTitle" idx="1" hasCustomPrompt="1"/>
          </p:nvPr>
        </p:nvSpPr>
        <p:spPr>
          <a:xfrm>
            <a:off x="461555" y="2929812"/>
            <a:ext cx="11277600" cy="3093455"/>
          </a:xfrm>
          <a:prstGeom prst="rect">
            <a:avLst/>
          </a:prstGeom>
        </p:spPr>
        <p:txBody>
          <a:bodyPr/>
          <a:lstStyle>
            <a:lvl1pPr marL="0" indent="0" algn="l">
              <a:buNone/>
              <a:defRPr sz="28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Enter a sub-heading / date / version here</a:t>
            </a:r>
            <a:endParaRPr lang="en-US"/>
          </a:p>
        </p:txBody>
      </p:sp>
      <p:sp>
        <p:nvSpPr>
          <p:cNvPr id="4" name="TextBox 3">
            <a:extLst>
              <a:ext uri="{FF2B5EF4-FFF2-40B4-BE49-F238E27FC236}">
                <a16:creationId xmlns:a16="http://schemas.microsoft.com/office/drawing/2014/main" id="{9D469571-C9A4-1BAD-1C6B-7387D91E9432}"/>
              </a:ext>
            </a:extLst>
          </p:cNvPr>
          <p:cNvSpPr txBox="1"/>
          <p:nvPr userDrawn="1"/>
        </p:nvSpPr>
        <p:spPr>
          <a:xfrm>
            <a:off x="10314432" y="6228582"/>
            <a:ext cx="1424723" cy="261610"/>
          </a:xfrm>
          <a:prstGeom prst="rect">
            <a:avLst/>
          </a:prstGeom>
          <a:noFill/>
        </p:spPr>
        <p:txBody>
          <a:bodyPr wrap="square" rtlCol="0">
            <a:spAutoFit/>
          </a:bodyPr>
          <a:lstStyle/>
          <a:p>
            <a:pPr algn="r"/>
            <a:r>
              <a:rPr lang="en-US" sz="1100" err="1">
                <a:solidFill>
                  <a:schemeClr val="tx2"/>
                </a:solidFill>
              </a:rPr>
              <a:t>www.sfha.co.uk</a:t>
            </a:r>
            <a:endParaRPr lang="en-US" sz="1100">
              <a:solidFill>
                <a:schemeClr val="tx2"/>
              </a:solidFill>
            </a:endParaRPr>
          </a:p>
        </p:txBody>
      </p:sp>
      <p:pic>
        <p:nvPicPr>
          <p:cNvPr id="6" name="Picture 5">
            <a:extLst>
              <a:ext uri="{FF2B5EF4-FFF2-40B4-BE49-F238E27FC236}">
                <a16:creationId xmlns:a16="http://schemas.microsoft.com/office/drawing/2014/main" id="{962C4CC2-6E1D-43AC-C818-AACC2D7F04A7}"/>
              </a:ext>
            </a:extLst>
          </p:cNvPr>
          <p:cNvPicPr>
            <a:picLocks noChangeAspect="1"/>
          </p:cNvPicPr>
          <p:nvPr userDrawn="1"/>
        </p:nvPicPr>
        <p:blipFill>
          <a:blip r:embed="rId2"/>
          <a:stretch>
            <a:fillRect/>
          </a:stretch>
        </p:blipFill>
        <p:spPr>
          <a:xfrm>
            <a:off x="461555" y="6078496"/>
            <a:ext cx="1792224" cy="449811"/>
          </a:xfrm>
          <a:prstGeom prst="rect">
            <a:avLst/>
          </a:prstGeom>
        </p:spPr>
      </p:pic>
    </p:spTree>
    <p:extLst>
      <p:ext uri="{BB962C8B-B14F-4D97-AF65-F5344CB8AC3E}">
        <p14:creationId xmlns:p14="http://schemas.microsoft.com/office/powerpoint/2010/main" val="92351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382335-4EB5-057C-DBE2-82F34069F9D8}"/>
              </a:ext>
            </a:extLst>
          </p:cNvPr>
          <p:cNvSpPr/>
          <p:nvPr userDrawn="1"/>
        </p:nvSpPr>
        <p:spPr>
          <a:xfrm>
            <a:off x="0" y="0"/>
            <a:ext cx="12192000"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baseline="0">
                <a:solidFill>
                  <a:schemeClr val="tx2"/>
                </a:solidFill>
                <a:latin typeface="+mj-lt"/>
              </a:defRPr>
            </a:lvl1pPr>
          </a:lstStyle>
          <a:p>
            <a:r>
              <a:rPr lang="en-GB"/>
              <a:t>Long title &gt; use this template </a:t>
            </a:r>
            <a:br>
              <a:rPr lang="en-GB"/>
            </a:br>
            <a:r>
              <a:rPr lang="en-GB"/>
              <a:t>(40pt text)</a:t>
            </a:r>
            <a:endParaRPr lang="en-US"/>
          </a:p>
        </p:txBody>
      </p:sp>
      <p:sp>
        <p:nvSpPr>
          <p:cNvPr id="5" name="Subtitle 2"/>
          <p:cNvSpPr>
            <a:spLocks noGrp="1"/>
          </p:cNvSpPr>
          <p:nvPr>
            <p:ph type="subTitle" idx="1" hasCustomPrompt="1"/>
          </p:nvPr>
        </p:nvSpPr>
        <p:spPr>
          <a:xfrm>
            <a:off x="461555" y="2929812"/>
            <a:ext cx="11277600" cy="3093455"/>
          </a:xfrm>
          <a:prstGeom prst="rect">
            <a:avLst/>
          </a:prstGeom>
        </p:spPr>
        <p:txBody>
          <a:bodyPr/>
          <a:lstStyle>
            <a:lvl1pPr marL="0" indent="0" algn="l">
              <a:buNone/>
              <a:defRPr sz="2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Enter a sub-heading / date / version here</a:t>
            </a:r>
            <a:endParaRPr lang="en-US"/>
          </a:p>
        </p:txBody>
      </p:sp>
      <p:sp>
        <p:nvSpPr>
          <p:cNvPr id="2" name="TextBox 1">
            <a:extLst>
              <a:ext uri="{FF2B5EF4-FFF2-40B4-BE49-F238E27FC236}">
                <a16:creationId xmlns:a16="http://schemas.microsoft.com/office/drawing/2014/main" id="{0E6D3486-3041-620F-E822-3453A14E7043}"/>
              </a:ext>
            </a:extLst>
          </p:cNvPr>
          <p:cNvSpPr txBox="1"/>
          <p:nvPr userDrawn="1"/>
        </p:nvSpPr>
        <p:spPr>
          <a:xfrm>
            <a:off x="10314432" y="6228582"/>
            <a:ext cx="1424723" cy="261610"/>
          </a:xfrm>
          <a:prstGeom prst="rect">
            <a:avLst/>
          </a:prstGeom>
          <a:noFill/>
        </p:spPr>
        <p:txBody>
          <a:bodyPr wrap="square" rtlCol="0">
            <a:spAutoFit/>
          </a:bodyPr>
          <a:lstStyle/>
          <a:p>
            <a:pPr algn="r"/>
            <a:r>
              <a:rPr lang="en-US" sz="1100" err="1">
                <a:solidFill>
                  <a:schemeClr val="tx2"/>
                </a:solidFill>
              </a:rPr>
              <a:t>www.sfha.co.uk</a:t>
            </a:r>
            <a:endParaRPr lang="en-US" sz="1100">
              <a:solidFill>
                <a:schemeClr val="tx2"/>
              </a:solidFill>
            </a:endParaRPr>
          </a:p>
        </p:txBody>
      </p:sp>
      <p:pic>
        <p:nvPicPr>
          <p:cNvPr id="6" name="Picture 5">
            <a:extLst>
              <a:ext uri="{FF2B5EF4-FFF2-40B4-BE49-F238E27FC236}">
                <a16:creationId xmlns:a16="http://schemas.microsoft.com/office/drawing/2014/main" id="{CDB3521C-2B1A-C025-9F81-4186A97FFCC6}"/>
              </a:ext>
            </a:extLst>
          </p:cNvPr>
          <p:cNvPicPr>
            <a:picLocks noChangeAspect="1"/>
          </p:cNvPicPr>
          <p:nvPr userDrawn="1"/>
        </p:nvPicPr>
        <p:blipFill>
          <a:blip r:embed="rId2"/>
          <a:stretch>
            <a:fillRect/>
          </a:stretch>
        </p:blipFill>
        <p:spPr>
          <a:xfrm>
            <a:off x="461555" y="6078496"/>
            <a:ext cx="1792224" cy="4498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1"/>
          <p:cNvSpPr txBox="1">
            <a:spLocks/>
          </p:cNvSpPr>
          <p:nvPr userDrawn="1"/>
        </p:nvSpPr>
        <p:spPr>
          <a:xfrm>
            <a:off x="461555" y="479042"/>
            <a:ext cx="11277600" cy="1280159"/>
          </a:xfrm>
          <a:prstGeom prst="rect">
            <a:avLst/>
          </a:prstGeom>
        </p:spPr>
        <p:txBody>
          <a:bodyPr/>
          <a:lstStyle>
            <a:lvl1pPr algn="l" defTabSz="457200" rtl="0" eaLnBrk="1" latinLnBrk="0" hangingPunct="1">
              <a:spcBef>
                <a:spcPct val="0"/>
              </a:spcBef>
              <a:buNone/>
              <a:defRPr sz="4000" b="1" i="0" kern="1200" spc="0">
                <a:solidFill>
                  <a:srgbClr val="FFDD00"/>
                </a:solidFill>
                <a:latin typeface="+mj-lt"/>
                <a:ea typeface="+mj-ea"/>
                <a:cs typeface="+mj-cs"/>
              </a:defRPr>
            </a:lvl1pPr>
          </a:lstStyle>
          <a:p>
            <a:endParaRPr lang="en-GB" sz="4000"/>
          </a:p>
        </p:txBody>
      </p:sp>
      <p:sp>
        <p:nvSpPr>
          <p:cNvPr id="2" name="TextBox 1">
            <a:extLst>
              <a:ext uri="{FF2B5EF4-FFF2-40B4-BE49-F238E27FC236}">
                <a16:creationId xmlns:a16="http://schemas.microsoft.com/office/drawing/2014/main" id="{0B619AD3-58B8-C063-140E-CF43A35882A2}"/>
              </a:ext>
            </a:extLst>
          </p:cNvPr>
          <p:cNvSpPr txBox="1"/>
          <p:nvPr userDrawn="1"/>
        </p:nvSpPr>
        <p:spPr>
          <a:xfrm>
            <a:off x="10314432" y="6228582"/>
            <a:ext cx="1424723" cy="261610"/>
          </a:xfrm>
          <a:prstGeom prst="rect">
            <a:avLst/>
          </a:prstGeom>
          <a:noFill/>
        </p:spPr>
        <p:txBody>
          <a:bodyPr wrap="square" rtlCol="0">
            <a:spAutoFit/>
          </a:bodyPr>
          <a:lstStyle/>
          <a:p>
            <a:pPr algn="r"/>
            <a:r>
              <a:rPr lang="en-US" sz="1100" err="1">
                <a:solidFill>
                  <a:schemeClr val="tx2"/>
                </a:solidFill>
              </a:rPr>
              <a:t>www.sfha.co.uk</a:t>
            </a:r>
            <a:endParaRPr lang="en-US" sz="1100">
              <a:solidFill>
                <a:schemeClr val="tx2"/>
              </a:solidFill>
            </a:endParaRPr>
          </a:p>
        </p:txBody>
      </p:sp>
      <p:pic>
        <p:nvPicPr>
          <p:cNvPr id="6" name="Picture 5">
            <a:extLst>
              <a:ext uri="{FF2B5EF4-FFF2-40B4-BE49-F238E27FC236}">
                <a16:creationId xmlns:a16="http://schemas.microsoft.com/office/drawing/2014/main" id="{FEA22433-AA6E-48DE-7461-F6566B1857FC}"/>
              </a:ext>
            </a:extLst>
          </p:cNvPr>
          <p:cNvPicPr>
            <a:picLocks noChangeAspect="1"/>
          </p:cNvPicPr>
          <p:nvPr userDrawn="1"/>
        </p:nvPicPr>
        <p:blipFill>
          <a:blip r:embed="rId17"/>
          <a:stretch>
            <a:fillRect/>
          </a:stretch>
        </p:blipFill>
        <p:spPr>
          <a:xfrm>
            <a:off x="461555" y="6078496"/>
            <a:ext cx="1792224" cy="449811"/>
          </a:xfrm>
          <a:prstGeom prst="rect">
            <a:avLst/>
          </a:prstGeom>
        </p:spPr>
      </p:pic>
    </p:spTree>
    <p:extLst>
      <p:ext uri="{BB962C8B-B14F-4D97-AF65-F5344CB8AC3E}">
        <p14:creationId xmlns:p14="http://schemas.microsoft.com/office/powerpoint/2010/main" val="126579118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75" r:id="rId6"/>
    <p:sldLayoutId id="2147483670" r:id="rId7"/>
    <p:sldLayoutId id="2147483649" r:id="rId8"/>
    <p:sldLayoutId id="2147483651" r:id="rId9"/>
    <p:sldLayoutId id="2147483650" r:id="rId10"/>
    <p:sldLayoutId id="2147483668" r:id="rId11"/>
    <p:sldLayoutId id="2147483676" r:id="rId12"/>
    <p:sldLayoutId id="2147483674" r:id="rId13"/>
    <p:sldLayoutId id="2147483657" r:id="rId14"/>
    <p:sldLayoutId id="2147483669"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7408" userDrawn="1">
          <p15:clr>
            <a:srgbClr val="F26B43"/>
          </p15:clr>
        </p15:guide>
        <p15:guide id="3" orient="horz" pos="300" userDrawn="1">
          <p15:clr>
            <a:srgbClr val="F26B43"/>
          </p15:clr>
        </p15:guide>
        <p15:guide id="4" orient="horz" pos="3884" userDrawn="1">
          <p15:clr>
            <a:srgbClr val="F26B43"/>
          </p15:clr>
        </p15:guide>
        <p15:guide id="5"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sfitton@sfha.co.uk" TargetMode="External"/><Relationship Id="rId2" Type="http://schemas.openxmlformats.org/officeDocument/2006/relationships/hyperlink" Target="mailto:apidgeon@sfha.co.uk"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41B3-13A7-F31C-8081-5A8DA2C7687A}"/>
              </a:ext>
            </a:extLst>
          </p:cNvPr>
          <p:cNvSpPr>
            <a:spLocks noGrp="1"/>
          </p:cNvSpPr>
          <p:nvPr>
            <p:ph type="ctrTitle"/>
          </p:nvPr>
        </p:nvSpPr>
        <p:spPr/>
        <p:txBody>
          <a:bodyPr/>
          <a:lstStyle/>
          <a:p>
            <a:r>
              <a:rPr lang="en-US" sz="3200"/>
              <a:t>Scottish Government Temporary Accommodation Standards Framework – Open Consultation  </a:t>
            </a:r>
          </a:p>
        </p:txBody>
      </p:sp>
      <p:sp>
        <p:nvSpPr>
          <p:cNvPr id="3" name="Subtitle 2">
            <a:extLst>
              <a:ext uri="{FF2B5EF4-FFF2-40B4-BE49-F238E27FC236}">
                <a16:creationId xmlns:a16="http://schemas.microsoft.com/office/drawing/2014/main" id="{EC99720C-996C-D986-0698-BAF15499E5C1}"/>
              </a:ext>
            </a:extLst>
          </p:cNvPr>
          <p:cNvSpPr>
            <a:spLocks noGrp="1"/>
          </p:cNvSpPr>
          <p:nvPr>
            <p:ph type="subTitle" idx="1"/>
          </p:nvPr>
        </p:nvSpPr>
        <p:spPr>
          <a:xfrm>
            <a:off x="461556" y="4158912"/>
            <a:ext cx="4027318" cy="1470722"/>
          </a:xfrm>
        </p:spPr>
        <p:txBody>
          <a:bodyPr/>
          <a:lstStyle/>
          <a:p>
            <a:r>
              <a:rPr lang="en-US"/>
              <a:t>Closes January 2026 </a:t>
            </a:r>
          </a:p>
        </p:txBody>
      </p:sp>
    </p:spTree>
    <p:extLst>
      <p:ext uri="{BB962C8B-B14F-4D97-AF65-F5344CB8AC3E}">
        <p14:creationId xmlns:p14="http://schemas.microsoft.com/office/powerpoint/2010/main" val="228826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D7C42-10A9-D70F-4742-71C7CC87B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16A4E-8565-E498-17F0-74C339442DAA}"/>
              </a:ext>
            </a:extLst>
          </p:cNvPr>
          <p:cNvSpPr>
            <a:spLocks noGrp="1"/>
          </p:cNvSpPr>
          <p:nvPr>
            <p:ph type="ctrTitle"/>
          </p:nvPr>
        </p:nvSpPr>
        <p:spPr/>
        <p:txBody>
          <a:bodyPr/>
          <a:lstStyle/>
          <a:p>
            <a:r>
              <a:rPr lang="en-US"/>
              <a:t>Other ways to house homeless households</a:t>
            </a:r>
            <a:endParaRPr lang="en-GB"/>
          </a:p>
        </p:txBody>
      </p:sp>
      <p:sp>
        <p:nvSpPr>
          <p:cNvPr id="3" name="Subtitle 2">
            <a:extLst>
              <a:ext uri="{FF2B5EF4-FFF2-40B4-BE49-F238E27FC236}">
                <a16:creationId xmlns:a16="http://schemas.microsoft.com/office/drawing/2014/main" id="{F62AD712-A6AF-AE03-2051-91F39C5052A2}"/>
              </a:ext>
            </a:extLst>
          </p:cNvPr>
          <p:cNvSpPr>
            <a:spLocks noGrp="1"/>
          </p:cNvSpPr>
          <p:nvPr>
            <p:ph type="subTitle" idx="1"/>
          </p:nvPr>
        </p:nvSpPr>
        <p:spPr>
          <a:xfrm>
            <a:off x="452845" y="1759201"/>
            <a:ext cx="11277600" cy="3739899"/>
          </a:xfrm>
        </p:spPr>
        <p:txBody>
          <a:bodyPr/>
          <a:lstStyle/>
          <a:p>
            <a:pPr marL="457200" indent="-457200">
              <a:buFont typeface="Arial" panose="020B0604020202020204" pitchFamily="34" charset="0"/>
              <a:buChar char="•"/>
            </a:pPr>
            <a:r>
              <a:rPr lang="en-GB" b="1"/>
              <a:t>67% of respondents house homeless households who are not assessed as statutorily homeless </a:t>
            </a:r>
          </a:p>
          <a:p>
            <a:pPr marL="457200" indent="-457200">
              <a:buFont typeface="Arial" panose="020B0604020202020204" pitchFamily="34" charset="0"/>
              <a:buChar char="•"/>
            </a:pPr>
            <a:r>
              <a:rPr lang="en-GB"/>
              <a:t>E.g., sofa surfing, motor homes, friends &amp; family </a:t>
            </a:r>
          </a:p>
          <a:p>
            <a:pPr marL="457200" indent="-457200">
              <a:buFont typeface="Arial" panose="020B0604020202020204" pitchFamily="34" charset="0"/>
              <a:buChar char="•"/>
            </a:pPr>
            <a:r>
              <a:rPr lang="en-GB"/>
              <a:t>Difference between a homeless experience and being statutorily assessed as homeless</a:t>
            </a:r>
          </a:p>
        </p:txBody>
      </p:sp>
    </p:spTree>
    <p:extLst>
      <p:ext uri="{BB962C8B-B14F-4D97-AF65-F5344CB8AC3E}">
        <p14:creationId xmlns:p14="http://schemas.microsoft.com/office/powerpoint/2010/main" val="187736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3A0BB-9ABE-9C85-1421-A7CC31A63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5AC1F-F0E6-86F0-41CB-0F49E14AF472}"/>
              </a:ext>
            </a:extLst>
          </p:cNvPr>
          <p:cNvSpPr>
            <a:spLocks noGrp="1"/>
          </p:cNvSpPr>
          <p:nvPr>
            <p:ph type="ctrTitle"/>
          </p:nvPr>
        </p:nvSpPr>
        <p:spPr/>
        <p:txBody>
          <a:bodyPr/>
          <a:lstStyle/>
          <a:p>
            <a:r>
              <a:rPr lang="en-US"/>
              <a:t>How well do section 5 referrals work? </a:t>
            </a:r>
            <a:endParaRPr lang="en-GB"/>
          </a:p>
        </p:txBody>
      </p:sp>
      <p:sp>
        <p:nvSpPr>
          <p:cNvPr id="3" name="Subtitle 2">
            <a:extLst>
              <a:ext uri="{FF2B5EF4-FFF2-40B4-BE49-F238E27FC236}">
                <a16:creationId xmlns:a16="http://schemas.microsoft.com/office/drawing/2014/main" id="{46159101-478C-8324-95FC-BC91FDD953A8}"/>
              </a:ext>
            </a:extLst>
          </p:cNvPr>
          <p:cNvSpPr>
            <a:spLocks noGrp="1"/>
          </p:cNvSpPr>
          <p:nvPr>
            <p:ph type="subTitle" idx="1"/>
          </p:nvPr>
        </p:nvSpPr>
        <p:spPr>
          <a:xfrm>
            <a:off x="114300" y="1543301"/>
            <a:ext cx="4508500" cy="4528081"/>
          </a:xfrm>
        </p:spPr>
        <p:txBody>
          <a:bodyPr/>
          <a:lstStyle/>
          <a:p>
            <a:pPr marL="457200" indent="-457200">
              <a:buFont typeface="Arial" panose="020B0604020202020204" pitchFamily="34" charset="0"/>
              <a:buChar char="•"/>
            </a:pPr>
            <a:r>
              <a:rPr lang="en-GB"/>
              <a:t>RSLs have mixed experiences </a:t>
            </a:r>
          </a:p>
          <a:p>
            <a:pPr marL="457200" indent="-457200">
              <a:buFont typeface="Arial" panose="020B0604020202020204" pitchFamily="34" charset="0"/>
              <a:buChar char="•"/>
            </a:pPr>
            <a:r>
              <a:rPr lang="en-GB"/>
              <a:t> Where they do work well, its good quality data and timely sharing from LA </a:t>
            </a:r>
          </a:p>
          <a:p>
            <a:pPr marL="457200" indent="-457200">
              <a:buFont typeface="Arial" panose="020B0604020202020204" pitchFamily="34" charset="0"/>
              <a:buChar char="•"/>
            </a:pPr>
            <a:r>
              <a:rPr lang="en-GB"/>
              <a:t>E.g., ask LAs to support a direct application to waitlist </a:t>
            </a:r>
          </a:p>
          <a:p>
            <a:pPr marL="457200" indent="-457200">
              <a:buFont typeface="Arial" panose="020B0604020202020204" pitchFamily="34" charset="0"/>
              <a:buChar char="•"/>
            </a:pPr>
            <a:endParaRPr lang="en-GB"/>
          </a:p>
          <a:p>
            <a:endParaRPr lang="en-GB"/>
          </a:p>
        </p:txBody>
      </p:sp>
      <p:pic>
        <p:nvPicPr>
          <p:cNvPr id="5" name="Picture 4">
            <a:extLst>
              <a:ext uri="{FF2B5EF4-FFF2-40B4-BE49-F238E27FC236}">
                <a16:creationId xmlns:a16="http://schemas.microsoft.com/office/drawing/2014/main" id="{C10B34EC-12B6-2FF8-AF3F-B97E6B59635C}"/>
              </a:ext>
            </a:extLst>
          </p:cNvPr>
          <p:cNvPicPr>
            <a:picLocks noChangeAspect="1"/>
          </p:cNvPicPr>
          <p:nvPr/>
        </p:nvPicPr>
        <p:blipFill>
          <a:blip r:embed="rId2"/>
          <a:stretch>
            <a:fillRect/>
          </a:stretch>
        </p:blipFill>
        <p:spPr>
          <a:xfrm>
            <a:off x="4851400" y="1932085"/>
            <a:ext cx="6426200" cy="4355197"/>
          </a:xfrm>
          <a:prstGeom prst="rect">
            <a:avLst/>
          </a:prstGeom>
        </p:spPr>
      </p:pic>
    </p:spTree>
    <p:extLst>
      <p:ext uri="{BB962C8B-B14F-4D97-AF65-F5344CB8AC3E}">
        <p14:creationId xmlns:p14="http://schemas.microsoft.com/office/powerpoint/2010/main" val="249119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E38AB-E522-99F4-036A-C850851B3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34EF9-66D6-DA95-8355-057E66B6874A}"/>
              </a:ext>
            </a:extLst>
          </p:cNvPr>
          <p:cNvSpPr>
            <a:spLocks noGrp="1"/>
          </p:cNvSpPr>
          <p:nvPr>
            <p:ph type="ctrTitle"/>
          </p:nvPr>
        </p:nvSpPr>
        <p:spPr/>
        <p:txBody>
          <a:bodyPr/>
          <a:lstStyle/>
          <a:p>
            <a:r>
              <a:rPr lang="en-US"/>
              <a:t>Key messages: prevention &amp; outcomes </a:t>
            </a:r>
            <a:endParaRPr lang="en-GB"/>
          </a:p>
        </p:txBody>
      </p:sp>
      <p:sp>
        <p:nvSpPr>
          <p:cNvPr id="3" name="Subtitle 2">
            <a:extLst>
              <a:ext uri="{FF2B5EF4-FFF2-40B4-BE49-F238E27FC236}">
                <a16:creationId xmlns:a16="http://schemas.microsoft.com/office/drawing/2014/main" id="{001319F4-C7C3-D3EC-71AF-A16080CB6645}"/>
              </a:ext>
            </a:extLst>
          </p:cNvPr>
          <p:cNvSpPr>
            <a:spLocks noGrp="1"/>
          </p:cNvSpPr>
          <p:nvPr>
            <p:ph type="subTitle" idx="1"/>
          </p:nvPr>
        </p:nvSpPr>
        <p:spPr>
          <a:xfrm>
            <a:off x="196850" y="1119121"/>
            <a:ext cx="11798300" cy="5067670"/>
          </a:xfrm>
        </p:spPr>
        <p:txBody>
          <a:bodyPr/>
          <a:lstStyle/>
          <a:p>
            <a:pPr marL="457200" indent="-457200">
              <a:buFont typeface="Arial" panose="020B0604020202020204" pitchFamily="34" charset="0"/>
              <a:buChar char="•"/>
            </a:pPr>
            <a:r>
              <a:rPr lang="en-GB"/>
              <a:t>Our sector is dedicated to performing well and shared responsibilities</a:t>
            </a:r>
            <a:r>
              <a:rPr lang="en-GB" dirty="0"/>
              <a:t> (of course variations in use </a:t>
            </a:r>
            <a:r>
              <a:rPr lang="en-GB"/>
              <a:t>of section 5)</a:t>
            </a:r>
          </a:p>
          <a:p>
            <a:pPr marL="457200" indent="-457200">
              <a:buFont typeface="Arial" panose="020B0604020202020204" pitchFamily="34" charset="0"/>
              <a:buChar char="•"/>
            </a:pPr>
            <a:r>
              <a:rPr lang="en-GB"/>
              <a:t>Identifies the </a:t>
            </a:r>
            <a:r>
              <a:rPr lang="en-GB" b="1"/>
              <a:t>prevention</a:t>
            </a:r>
            <a:r>
              <a:rPr lang="en-GB"/>
              <a:t> work via partnership initiatives and advice &amp; support – shift to prevention: examples, activities, changes</a:t>
            </a:r>
          </a:p>
          <a:p>
            <a:pPr marL="457200" indent="-457200">
              <a:buFont typeface="Arial" panose="020B0604020202020204" pitchFamily="34" charset="0"/>
              <a:buChar char="•"/>
            </a:pPr>
            <a:r>
              <a:rPr lang="en-GB"/>
              <a:t>RSL focus on </a:t>
            </a:r>
            <a:r>
              <a:rPr lang="en-GB" b="1"/>
              <a:t>supporting outcomes</a:t>
            </a:r>
            <a:r>
              <a:rPr lang="en-GB"/>
              <a:t>: other routes in might be better for supporting outcomes for people to live well, end repeat homelessness</a:t>
            </a:r>
            <a:r>
              <a:rPr lang="en-GB" b="1" dirty="0"/>
              <a:t>, improve tenancy sustainment which do not show up as section 5 referrals: beyond ‘just’ duty to house </a:t>
            </a:r>
          </a:p>
          <a:p>
            <a:pPr marL="457200" indent="-457200">
              <a:buFont typeface="Arial" panose="020B0604020202020204" pitchFamily="34" charset="0"/>
              <a:buChar char="•"/>
            </a:pPr>
            <a:r>
              <a:rPr lang="en-GB"/>
              <a:t>Protect a multitude of ways to access social housing – independence, ‘balanced communities,’ local response- </a:t>
            </a:r>
            <a:r>
              <a:rPr lang="en-GB" b="1" dirty="0"/>
              <a:t>if social housing is to be for everyone </a:t>
            </a:r>
          </a:p>
          <a:p>
            <a:pPr marL="457200" indent="-457200">
              <a:buFont typeface="Arial" panose="020B0604020202020204" pitchFamily="34" charset="0"/>
              <a:buChar char="•"/>
            </a:pPr>
            <a:endParaRPr lang="en-GB"/>
          </a:p>
          <a:p>
            <a:endParaRPr lang="en-GB"/>
          </a:p>
          <a:p>
            <a:endParaRPr lang="en-GB"/>
          </a:p>
        </p:txBody>
      </p:sp>
    </p:spTree>
    <p:extLst>
      <p:ext uri="{BB962C8B-B14F-4D97-AF65-F5344CB8AC3E}">
        <p14:creationId xmlns:p14="http://schemas.microsoft.com/office/powerpoint/2010/main" val="373807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19B70-25FD-BA97-4302-28DBB6F69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57BDB-E8C3-4BBE-A9D1-A0C8D6199D5B}"/>
              </a:ext>
            </a:extLst>
          </p:cNvPr>
          <p:cNvSpPr>
            <a:spLocks noGrp="1"/>
          </p:cNvSpPr>
          <p:nvPr>
            <p:ph type="ctrTitle"/>
          </p:nvPr>
        </p:nvSpPr>
        <p:spPr/>
        <p:txBody>
          <a:bodyPr/>
          <a:lstStyle/>
          <a:p>
            <a:r>
              <a:rPr lang="en-US"/>
              <a:t>Key asks</a:t>
            </a:r>
            <a:endParaRPr lang="en-GB"/>
          </a:p>
        </p:txBody>
      </p:sp>
      <p:sp>
        <p:nvSpPr>
          <p:cNvPr id="3" name="Subtitle 2">
            <a:extLst>
              <a:ext uri="{FF2B5EF4-FFF2-40B4-BE49-F238E27FC236}">
                <a16:creationId xmlns:a16="http://schemas.microsoft.com/office/drawing/2014/main" id="{24B44CA8-0506-34D7-1B97-2CE0516BD88E}"/>
              </a:ext>
            </a:extLst>
          </p:cNvPr>
          <p:cNvSpPr>
            <a:spLocks noGrp="1"/>
          </p:cNvSpPr>
          <p:nvPr>
            <p:ph type="subTitle" idx="1"/>
          </p:nvPr>
        </p:nvSpPr>
        <p:spPr>
          <a:xfrm>
            <a:off x="283755" y="1437813"/>
            <a:ext cx="11277600" cy="4264487"/>
          </a:xfrm>
        </p:spPr>
        <p:txBody>
          <a:bodyPr/>
          <a:lstStyle/>
          <a:p>
            <a:pPr marL="457200" indent="-457200">
              <a:buFont typeface="Arial" panose="020B0604020202020204" pitchFamily="34" charset="0"/>
              <a:buChar char="•"/>
            </a:pPr>
            <a:r>
              <a:rPr lang="en-GB"/>
              <a:t>Encourage local responses and agreements around homelessness allocations </a:t>
            </a:r>
          </a:p>
          <a:p>
            <a:pPr marL="457200" indent="-457200">
              <a:buFont typeface="Arial" panose="020B0604020202020204" pitchFamily="34" charset="0"/>
              <a:buChar char="•"/>
            </a:pPr>
            <a:r>
              <a:rPr lang="en-GB"/>
              <a:t>RSL contributions to homelessness should be monitored &amp; recorded in other ways –not just section 5 referral lets (incomplete and ‘inconsistent’ measure) </a:t>
            </a:r>
          </a:p>
          <a:p>
            <a:pPr marL="457200" indent="-457200">
              <a:buFont typeface="Arial" panose="020B0604020202020204" pitchFamily="34" charset="0"/>
              <a:buChar char="•"/>
            </a:pPr>
            <a:r>
              <a:rPr lang="en-GB"/>
              <a:t>Scottish Government &amp; policymakers should continue to recognise the value and need of many routes into social homes within a prevention context. </a:t>
            </a:r>
          </a:p>
        </p:txBody>
      </p:sp>
    </p:spTree>
    <p:extLst>
      <p:ext uri="{BB962C8B-B14F-4D97-AF65-F5344CB8AC3E}">
        <p14:creationId xmlns:p14="http://schemas.microsoft.com/office/powerpoint/2010/main" val="80689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6E1BF-FB9B-4E82-B9AC-9BFCAEC415E1}"/>
              </a:ext>
            </a:extLst>
          </p:cNvPr>
          <p:cNvSpPr>
            <a:spLocks noGrp="1"/>
          </p:cNvSpPr>
          <p:nvPr>
            <p:ph type="ctrTitle"/>
          </p:nvPr>
        </p:nvSpPr>
        <p:spPr/>
        <p:txBody>
          <a:bodyPr/>
          <a:lstStyle/>
          <a:p>
            <a:r>
              <a:rPr lang="en-US"/>
              <a:t>Forum Input</a:t>
            </a:r>
            <a:endParaRPr lang="en-GB"/>
          </a:p>
        </p:txBody>
      </p:sp>
      <p:sp>
        <p:nvSpPr>
          <p:cNvPr id="3" name="Subtitle 2">
            <a:extLst>
              <a:ext uri="{FF2B5EF4-FFF2-40B4-BE49-F238E27FC236}">
                <a16:creationId xmlns:a16="http://schemas.microsoft.com/office/drawing/2014/main" id="{6308D8E8-F508-4BCD-B7EA-DCC22FCE084A}"/>
              </a:ext>
            </a:extLst>
          </p:cNvPr>
          <p:cNvSpPr>
            <a:spLocks noGrp="1"/>
          </p:cNvSpPr>
          <p:nvPr>
            <p:ph type="subTitle" idx="1"/>
          </p:nvPr>
        </p:nvSpPr>
        <p:spPr>
          <a:xfrm>
            <a:off x="347255" y="1596312"/>
            <a:ext cx="11277600" cy="4042488"/>
          </a:xfrm>
        </p:spPr>
        <p:txBody>
          <a:bodyPr/>
          <a:lstStyle/>
          <a:p>
            <a:pPr marL="457200" indent="-457200">
              <a:buFont typeface="Arial" panose="020B0604020202020204" pitchFamily="34" charset="0"/>
              <a:buChar char="•"/>
            </a:pPr>
            <a:r>
              <a:rPr lang="en-GB"/>
              <a:t>What’s missing? </a:t>
            </a:r>
          </a:p>
          <a:p>
            <a:pPr marL="457200" indent="-457200">
              <a:buFont typeface="Arial" panose="020B0604020202020204" pitchFamily="34" charset="0"/>
              <a:buChar char="•"/>
            </a:pPr>
            <a:r>
              <a:rPr lang="en-GB"/>
              <a:t>What else do you think we need to say around key political messages? </a:t>
            </a:r>
          </a:p>
          <a:p>
            <a:pPr marL="457200" indent="-457200">
              <a:buFont typeface="Arial" panose="020B0604020202020204" pitchFamily="34" charset="0"/>
              <a:buChar char="•"/>
            </a:pPr>
            <a:r>
              <a:rPr lang="en-GB"/>
              <a:t>How else do you want us to say to make sure its useful? </a:t>
            </a:r>
          </a:p>
          <a:p>
            <a:pPr marL="457200" indent="-457200">
              <a:buFont typeface="Arial" panose="020B0604020202020204" pitchFamily="34" charset="0"/>
              <a:buChar char="•"/>
            </a:pPr>
            <a:r>
              <a:rPr lang="en-GB"/>
              <a:t>Publication in January 2026</a:t>
            </a:r>
          </a:p>
          <a:p>
            <a:pPr marL="457200" indent="-457200">
              <a:buFont typeface="Arial" panose="020B0604020202020204" pitchFamily="34" charset="0"/>
              <a:buChar char="•"/>
            </a:pPr>
            <a:r>
              <a:rPr lang="en-GB">
                <a:hlinkClick r:id="rId2"/>
              </a:rPr>
              <a:t>Annabel apidgeon@sfha.co.uk</a:t>
            </a:r>
            <a:r>
              <a:rPr lang="en-GB"/>
              <a:t> / Susie-  </a:t>
            </a:r>
            <a:r>
              <a:rPr lang="en-GB">
                <a:hlinkClick r:id="rId3"/>
              </a:rPr>
              <a:t>sfitton@sfha.co.uk</a:t>
            </a:r>
            <a:endParaRPr lang="en-GB"/>
          </a:p>
          <a:p>
            <a:pPr marL="457200" indent="-457200">
              <a:buFont typeface="Arial" panose="020B0604020202020204" pitchFamily="34" charset="0"/>
              <a:buChar char="•"/>
            </a:pPr>
            <a:endParaRPr lang="en-GB"/>
          </a:p>
        </p:txBody>
      </p:sp>
    </p:spTree>
    <p:extLst>
      <p:ext uri="{BB962C8B-B14F-4D97-AF65-F5344CB8AC3E}">
        <p14:creationId xmlns:p14="http://schemas.microsoft.com/office/powerpoint/2010/main" val="336966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1A7B-A164-4931-927E-F78807FA2CF0}"/>
              </a:ext>
            </a:extLst>
          </p:cNvPr>
          <p:cNvSpPr>
            <a:spLocks noGrp="1"/>
          </p:cNvSpPr>
          <p:nvPr>
            <p:ph type="ctrTitle"/>
          </p:nvPr>
        </p:nvSpPr>
        <p:spPr>
          <a:xfrm>
            <a:off x="323699" y="173120"/>
            <a:ext cx="11277600" cy="1280159"/>
          </a:xfrm>
        </p:spPr>
        <p:txBody>
          <a:bodyPr/>
          <a:lstStyle/>
          <a:p>
            <a:r>
              <a:rPr lang="en-US"/>
              <a:t>Questions for Forum? </a:t>
            </a:r>
            <a:endParaRPr lang="en-GB"/>
          </a:p>
        </p:txBody>
      </p:sp>
      <p:sp>
        <p:nvSpPr>
          <p:cNvPr id="3" name="Subtitle 2">
            <a:extLst>
              <a:ext uri="{FF2B5EF4-FFF2-40B4-BE49-F238E27FC236}">
                <a16:creationId xmlns:a16="http://schemas.microsoft.com/office/drawing/2014/main" id="{8FB797D6-4D75-4514-B025-4ACE3D743D25}"/>
              </a:ext>
            </a:extLst>
          </p:cNvPr>
          <p:cNvSpPr>
            <a:spLocks noGrp="1"/>
          </p:cNvSpPr>
          <p:nvPr>
            <p:ph type="subTitle" idx="1"/>
          </p:nvPr>
        </p:nvSpPr>
        <p:spPr>
          <a:xfrm>
            <a:off x="323699" y="813200"/>
            <a:ext cx="11544602" cy="4884506"/>
          </a:xfrm>
        </p:spPr>
        <p:txBody>
          <a:bodyPr/>
          <a:lstStyle/>
          <a:p>
            <a:r>
              <a:rPr lang="en-US" b="1"/>
              <a:t>Should SFHA respond to the Consultation? </a:t>
            </a:r>
          </a:p>
          <a:p>
            <a:pPr marL="457200" lvl="0" indent="-457200">
              <a:buFont typeface="Arial" panose="020B0604020202020204" pitchFamily="34" charset="0"/>
              <a:buChar char="•"/>
            </a:pPr>
            <a:r>
              <a:rPr lang="en-GB"/>
              <a:t>Are current standards sufficient (i.e. physical, location, service, and management standards), or do they require changes to be fit for purpose? </a:t>
            </a:r>
            <a:r>
              <a:rPr lang="en-GB" u="sng"/>
              <a:t>Not proposing new standards – </a:t>
            </a:r>
            <a:r>
              <a:rPr lang="en-GB"/>
              <a:t>consulting. </a:t>
            </a:r>
            <a:endParaRPr lang="en-GB" u="sng"/>
          </a:p>
          <a:p>
            <a:pPr marL="457200" lvl="0" indent="-457200">
              <a:buFont typeface="Arial" panose="020B0604020202020204" pitchFamily="34" charset="0"/>
              <a:buChar char="•"/>
            </a:pPr>
            <a:r>
              <a:rPr lang="en-GB"/>
              <a:t>Should the TASF be legally enforced? </a:t>
            </a:r>
          </a:p>
          <a:p>
            <a:pPr marL="457200" lvl="0" indent="-457200">
              <a:buFont typeface="Arial" panose="020B0604020202020204" pitchFamily="34" charset="0"/>
              <a:buChar char="•"/>
            </a:pPr>
            <a:endParaRPr lang="en-GB"/>
          </a:p>
          <a:p>
            <a:pPr marL="457200" lvl="0" indent="-457200">
              <a:buFont typeface="Arial" panose="020B0604020202020204" pitchFamily="34" charset="0"/>
              <a:buChar char="•"/>
            </a:pPr>
            <a:r>
              <a:rPr lang="en-GB" i="1"/>
              <a:t>What are the challenges in delivering TA at standard (e.g., cost, support, training, improvements)? </a:t>
            </a:r>
          </a:p>
          <a:p>
            <a:pPr marL="457200" indent="-457200">
              <a:buFont typeface="Arial" panose="020B0604020202020204" pitchFamily="34" charset="0"/>
              <a:buChar char="•"/>
            </a:pPr>
            <a:r>
              <a:rPr lang="en-GB" i="1"/>
              <a:t>What forms of/approaches to temporary accommodation work best for RSLs? Do members have views on Scottish Government investing further in TA? </a:t>
            </a:r>
          </a:p>
          <a:p>
            <a:pPr marL="457200" lvl="0" indent="-457200">
              <a:buFont typeface="Arial" panose="020B0604020202020204" pitchFamily="34" charset="0"/>
              <a:buChar char="•"/>
            </a:pPr>
            <a:endParaRPr lang="en-GB"/>
          </a:p>
          <a:p>
            <a:endParaRPr lang="en-GB"/>
          </a:p>
        </p:txBody>
      </p:sp>
    </p:spTree>
    <p:extLst>
      <p:ext uri="{BB962C8B-B14F-4D97-AF65-F5344CB8AC3E}">
        <p14:creationId xmlns:p14="http://schemas.microsoft.com/office/powerpoint/2010/main" val="414922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7AB3-BD0A-4086-86ED-A83AFAC7C729}"/>
              </a:ext>
            </a:extLst>
          </p:cNvPr>
          <p:cNvSpPr>
            <a:spLocks noGrp="1"/>
          </p:cNvSpPr>
          <p:nvPr>
            <p:ph type="ctrTitle"/>
          </p:nvPr>
        </p:nvSpPr>
        <p:spPr/>
        <p:txBody>
          <a:bodyPr/>
          <a:lstStyle/>
          <a:p>
            <a:r>
              <a:rPr lang="en-US"/>
              <a:t>The Consultation </a:t>
            </a:r>
            <a:endParaRPr lang="en-GB"/>
          </a:p>
        </p:txBody>
      </p:sp>
      <p:sp>
        <p:nvSpPr>
          <p:cNvPr id="3" name="Subtitle 2">
            <a:extLst>
              <a:ext uri="{FF2B5EF4-FFF2-40B4-BE49-F238E27FC236}">
                <a16:creationId xmlns:a16="http://schemas.microsoft.com/office/drawing/2014/main" id="{1069A4F9-20A2-4525-B790-BEDBF1A05808}"/>
              </a:ext>
            </a:extLst>
          </p:cNvPr>
          <p:cNvSpPr>
            <a:spLocks noGrp="1"/>
          </p:cNvSpPr>
          <p:nvPr>
            <p:ph type="subTitle" idx="1"/>
          </p:nvPr>
        </p:nvSpPr>
        <p:spPr/>
        <p:txBody>
          <a:bodyPr/>
          <a:lstStyle/>
          <a:p>
            <a:r>
              <a:rPr lang="en-US"/>
              <a:t>TASF applied by all social landlords to their TA and any TA from other providers </a:t>
            </a:r>
          </a:p>
          <a:p>
            <a:r>
              <a:rPr lang="en-US"/>
              <a:t>The framework covers 4 main areas of</a:t>
            </a:r>
            <a:r>
              <a:rPr lang="en-GB"/>
              <a:t> standard levels that should be achieved: physical, location, service and management.</a:t>
            </a:r>
          </a:p>
          <a:p>
            <a:r>
              <a:rPr lang="en-GB"/>
              <a:t>A new TASF was published in 2023 - </a:t>
            </a:r>
            <a:r>
              <a:rPr lang="en-US"/>
              <a:t> Formal consultation on the standards needs to be undertaken before these can be legally enforced.</a:t>
            </a:r>
          </a:p>
          <a:p>
            <a:endParaRPr lang="en-US"/>
          </a:p>
          <a:p>
            <a:pPr marL="0" indent="0">
              <a:buNone/>
            </a:pPr>
            <a:r>
              <a:rPr lang="en-US"/>
              <a:t>1&amp;2 - </a:t>
            </a:r>
            <a:r>
              <a:rPr lang="en-GB"/>
              <a:t>current position around standards and questions </a:t>
            </a:r>
            <a:endParaRPr lang="en-US"/>
          </a:p>
          <a:p>
            <a:pPr marL="0" indent="0">
              <a:buNone/>
            </a:pPr>
            <a:r>
              <a:rPr lang="en-US"/>
              <a:t> 3-  enforcement (Charter &amp; SHR monitoring) </a:t>
            </a:r>
            <a:endParaRPr lang="en-GB"/>
          </a:p>
        </p:txBody>
      </p:sp>
    </p:spTree>
    <p:extLst>
      <p:ext uri="{BB962C8B-B14F-4D97-AF65-F5344CB8AC3E}">
        <p14:creationId xmlns:p14="http://schemas.microsoft.com/office/powerpoint/2010/main" val="263596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30C2-DDDE-46D1-9D9F-9589239D1B5B}"/>
              </a:ext>
            </a:extLst>
          </p:cNvPr>
          <p:cNvSpPr>
            <a:spLocks noGrp="1"/>
          </p:cNvSpPr>
          <p:nvPr>
            <p:ph type="ctrTitle"/>
          </p:nvPr>
        </p:nvSpPr>
        <p:spPr>
          <a:xfrm>
            <a:off x="457200" y="211436"/>
            <a:ext cx="11277600" cy="805264"/>
          </a:xfrm>
        </p:spPr>
        <p:txBody>
          <a:bodyPr/>
          <a:lstStyle/>
          <a:p>
            <a:endParaRPr lang="en-GB"/>
          </a:p>
        </p:txBody>
      </p:sp>
      <p:sp>
        <p:nvSpPr>
          <p:cNvPr id="3" name="Subtitle 2">
            <a:extLst>
              <a:ext uri="{FF2B5EF4-FFF2-40B4-BE49-F238E27FC236}">
                <a16:creationId xmlns:a16="http://schemas.microsoft.com/office/drawing/2014/main" id="{B7776282-ADAA-4E8E-8569-5FDBB198601B}"/>
              </a:ext>
            </a:extLst>
          </p:cNvPr>
          <p:cNvSpPr>
            <a:spLocks noGrp="1"/>
          </p:cNvSpPr>
          <p:nvPr>
            <p:ph type="subTitle" idx="1"/>
          </p:nvPr>
        </p:nvSpPr>
        <p:spPr>
          <a:xfrm>
            <a:off x="254000" y="1016700"/>
            <a:ext cx="11277600" cy="4408743"/>
          </a:xfrm>
        </p:spPr>
        <p:txBody>
          <a:bodyPr/>
          <a:lstStyle/>
          <a:p>
            <a:r>
              <a:rPr lang="en-US"/>
              <a:t>Physical standards, location standards, service standards, management</a:t>
            </a:r>
          </a:p>
          <a:p>
            <a:endParaRPr lang="en-US"/>
          </a:p>
          <a:p>
            <a:r>
              <a:rPr lang="en-US"/>
              <a:t>are the standards </a:t>
            </a:r>
            <a:r>
              <a:rPr lang="en-US" b="1"/>
              <a:t>sufficient </a:t>
            </a:r>
            <a:r>
              <a:rPr lang="en-US"/>
              <a:t>/ is the definition </a:t>
            </a:r>
            <a:r>
              <a:rPr lang="en-US" b="1"/>
              <a:t>clear </a:t>
            </a:r>
            <a:r>
              <a:rPr lang="en-US"/>
              <a:t>/ does anything need to be </a:t>
            </a:r>
            <a:r>
              <a:rPr lang="en-US" b="1"/>
              <a:t>added </a:t>
            </a:r>
            <a:r>
              <a:rPr lang="en-US"/>
              <a:t>/ does anything need to be </a:t>
            </a:r>
            <a:r>
              <a:rPr lang="en-US" b="1"/>
              <a:t>removed</a:t>
            </a:r>
            <a:r>
              <a:rPr lang="en-US"/>
              <a:t>? (relevant and fit for purpose? )</a:t>
            </a:r>
          </a:p>
          <a:p>
            <a:endParaRPr lang="en-US"/>
          </a:p>
          <a:p>
            <a:r>
              <a:rPr lang="en-US"/>
              <a:t>Should they be legally enforced? </a:t>
            </a:r>
          </a:p>
          <a:p>
            <a:r>
              <a:rPr lang="en-US"/>
              <a:t>Should the TASF be included within the Charter? (reviewed together) </a:t>
            </a:r>
          </a:p>
          <a:p>
            <a:r>
              <a:rPr lang="en-US"/>
              <a:t>Should the SHR monitor social landlord performance? </a:t>
            </a:r>
          </a:p>
          <a:p>
            <a:r>
              <a:rPr lang="en-US" b="1"/>
              <a:t>Any other approaches or options you think would be appropriate to implement to ensure that local authorities/RSLs adhere to the TAS?</a:t>
            </a:r>
            <a:endParaRPr lang="en-GB" b="1"/>
          </a:p>
        </p:txBody>
      </p:sp>
    </p:spTree>
    <p:extLst>
      <p:ext uri="{BB962C8B-B14F-4D97-AF65-F5344CB8AC3E}">
        <p14:creationId xmlns:p14="http://schemas.microsoft.com/office/powerpoint/2010/main" val="218032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405C-EFF6-4566-822B-5EA0C5A7857C}"/>
              </a:ext>
            </a:extLst>
          </p:cNvPr>
          <p:cNvSpPr>
            <a:spLocks noGrp="1"/>
          </p:cNvSpPr>
          <p:nvPr>
            <p:ph type="ctrTitle"/>
          </p:nvPr>
        </p:nvSpPr>
        <p:spPr>
          <a:xfrm>
            <a:off x="334555" y="261537"/>
            <a:ext cx="11277600" cy="665564"/>
          </a:xfrm>
        </p:spPr>
        <p:txBody>
          <a:bodyPr/>
          <a:lstStyle/>
          <a:p>
            <a:r>
              <a:rPr lang="en-US"/>
              <a:t>In the Social Housing Charter </a:t>
            </a:r>
            <a:endParaRPr lang="en-GB"/>
          </a:p>
        </p:txBody>
      </p:sp>
      <p:sp>
        <p:nvSpPr>
          <p:cNvPr id="3" name="Subtitle 2">
            <a:extLst>
              <a:ext uri="{FF2B5EF4-FFF2-40B4-BE49-F238E27FC236}">
                <a16:creationId xmlns:a16="http://schemas.microsoft.com/office/drawing/2014/main" id="{852651B2-709C-4F53-85FA-5D84804A164F}"/>
              </a:ext>
            </a:extLst>
          </p:cNvPr>
          <p:cNvSpPr>
            <a:spLocks noGrp="1"/>
          </p:cNvSpPr>
          <p:nvPr>
            <p:ph type="subTitle" idx="1"/>
          </p:nvPr>
        </p:nvSpPr>
        <p:spPr>
          <a:xfrm>
            <a:off x="334555" y="749301"/>
            <a:ext cx="11277600" cy="4902199"/>
          </a:xfrm>
        </p:spPr>
        <p:txBody>
          <a:bodyPr/>
          <a:lstStyle/>
          <a:p>
            <a:r>
              <a:rPr lang="en-GB" b="1"/>
              <a:t>1 outcome on Homelessness </a:t>
            </a:r>
            <a:r>
              <a:rPr lang="en-GB" b="1">
                <a:highlight>
                  <a:srgbClr val="FFFF00"/>
                </a:highlight>
              </a:rPr>
              <a:t>for LAs: </a:t>
            </a:r>
          </a:p>
          <a:p>
            <a:r>
              <a:rPr lang="en-GB" b="1"/>
              <a:t>12: Homeless People</a:t>
            </a:r>
            <a:endParaRPr lang="en-GB"/>
          </a:p>
          <a:p>
            <a:r>
              <a:rPr lang="en-GB"/>
              <a:t>Councils perform their duties on homelessness so that:</a:t>
            </a:r>
          </a:p>
          <a:p>
            <a:pPr lvl="0"/>
            <a:r>
              <a:rPr lang="en-GB"/>
              <a:t>people who are homeless or at risk of homelessness get prompt and easy access to help, advice and information; are provided with suitable, good-quality temporary or emergency accommodation when this is needed; and are offered continuing support to help them get and keep the home they are entitled to.</a:t>
            </a:r>
          </a:p>
          <a:p>
            <a:r>
              <a:rPr lang="en-GB"/>
              <a:t>This </a:t>
            </a:r>
            <a:r>
              <a:rPr lang="en-GB" b="1"/>
              <a:t>outcome</a:t>
            </a:r>
            <a:r>
              <a:rPr lang="en-GB"/>
              <a:t> describes what councils should achieve by meeting their statutory duties to people who are homeless or at risk of homelessness. Social landlords should also have measures in place to prevent homelessness as early as possible. </a:t>
            </a:r>
          </a:p>
          <a:p>
            <a:endParaRPr lang="en-GB"/>
          </a:p>
          <a:p>
            <a:r>
              <a:rPr lang="en-GB">
                <a:highlight>
                  <a:srgbClr val="FFFF00"/>
                </a:highlight>
              </a:rPr>
              <a:t>FOUR more for RSLs </a:t>
            </a:r>
            <a:r>
              <a:rPr lang="en-GB"/>
              <a:t>related to tenancy sustainment, Housing Options, Access to Housing. </a:t>
            </a:r>
          </a:p>
          <a:p>
            <a:endParaRPr lang="en-GB"/>
          </a:p>
          <a:p>
            <a:r>
              <a:rPr lang="en-GB"/>
              <a:t>The Charter will be reviewed next year by SG updated version by April 2027: </a:t>
            </a:r>
          </a:p>
          <a:p>
            <a:r>
              <a:rPr lang="en-GB"/>
              <a:t>Monitoring could mean self-assurance like SHQS or it may mean introduction of new ARC indicators. </a:t>
            </a:r>
          </a:p>
          <a:p>
            <a:r>
              <a:rPr lang="en-GB"/>
              <a:t> </a:t>
            </a:r>
          </a:p>
          <a:p>
            <a:endParaRPr lang="en-GB"/>
          </a:p>
        </p:txBody>
      </p:sp>
    </p:spTree>
    <p:extLst>
      <p:ext uri="{BB962C8B-B14F-4D97-AF65-F5344CB8AC3E}">
        <p14:creationId xmlns:p14="http://schemas.microsoft.com/office/powerpoint/2010/main" val="269262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595A-80EE-671F-9971-C97003E02AE7}"/>
              </a:ext>
            </a:extLst>
          </p:cNvPr>
          <p:cNvSpPr>
            <a:spLocks noGrp="1"/>
          </p:cNvSpPr>
          <p:nvPr>
            <p:ph type="ctrTitle"/>
          </p:nvPr>
        </p:nvSpPr>
        <p:spPr>
          <a:xfrm>
            <a:off x="283288" y="1530079"/>
            <a:ext cx="9724312" cy="4172221"/>
          </a:xfrm>
        </p:spPr>
        <p:txBody>
          <a:bodyPr/>
          <a:lstStyle/>
          <a:p>
            <a:br>
              <a:rPr lang="en-US"/>
            </a:br>
            <a:r>
              <a:rPr lang="en-US"/>
              <a:t>Discussion &amp; Questions </a:t>
            </a:r>
            <a:br>
              <a:rPr lang="en-US"/>
            </a:br>
            <a:br>
              <a:rPr lang="en-US"/>
            </a:br>
            <a:r>
              <a:rPr lang="en-US"/>
              <a:t>apidgeon@sfha.co.uk</a:t>
            </a:r>
          </a:p>
        </p:txBody>
      </p:sp>
    </p:spTree>
    <p:extLst>
      <p:ext uri="{BB962C8B-B14F-4D97-AF65-F5344CB8AC3E}">
        <p14:creationId xmlns:p14="http://schemas.microsoft.com/office/powerpoint/2010/main" val="41958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00509-11D7-6362-5591-174157E3F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BE76D-8D90-AA94-C31B-D87E1032BB24}"/>
              </a:ext>
            </a:extLst>
          </p:cNvPr>
          <p:cNvSpPr>
            <a:spLocks noGrp="1"/>
          </p:cNvSpPr>
          <p:nvPr>
            <p:ph type="ctrTitle"/>
          </p:nvPr>
        </p:nvSpPr>
        <p:spPr/>
        <p:txBody>
          <a:bodyPr/>
          <a:lstStyle/>
          <a:p>
            <a:r>
              <a:rPr lang="en-US" sz="3200"/>
              <a:t>Homelessness Allocations by Housing Associations: Evidencing the Contribution of the Sector</a:t>
            </a:r>
          </a:p>
        </p:txBody>
      </p:sp>
      <p:sp>
        <p:nvSpPr>
          <p:cNvPr id="3" name="Subtitle 2">
            <a:extLst>
              <a:ext uri="{FF2B5EF4-FFF2-40B4-BE49-F238E27FC236}">
                <a16:creationId xmlns:a16="http://schemas.microsoft.com/office/drawing/2014/main" id="{C44701D6-D08C-81F9-8899-F0D60B8574A1}"/>
              </a:ext>
            </a:extLst>
          </p:cNvPr>
          <p:cNvSpPr>
            <a:spLocks noGrp="1"/>
          </p:cNvSpPr>
          <p:nvPr>
            <p:ph type="subTitle" idx="1"/>
          </p:nvPr>
        </p:nvSpPr>
        <p:spPr>
          <a:xfrm>
            <a:off x="461556" y="4158912"/>
            <a:ext cx="4027318" cy="1470722"/>
          </a:xfrm>
        </p:spPr>
        <p:txBody>
          <a:bodyPr/>
          <a:lstStyle/>
          <a:p>
            <a:r>
              <a:rPr lang="en-US"/>
              <a:t>NorthStar Consultancy</a:t>
            </a:r>
          </a:p>
          <a:p>
            <a:r>
              <a:rPr lang="en-US"/>
              <a:t>November 2025 </a:t>
            </a:r>
          </a:p>
        </p:txBody>
      </p:sp>
    </p:spTree>
    <p:extLst>
      <p:ext uri="{BB962C8B-B14F-4D97-AF65-F5344CB8AC3E}">
        <p14:creationId xmlns:p14="http://schemas.microsoft.com/office/powerpoint/2010/main" val="326023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678860-9598-43C3-B151-7C57210CA113}"/>
              </a:ext>
            </a:extLst>
          </p:cNvPr>
          <p:cNvSpPr>
            <a:spLocks noGrp="1"/>
          </p:cNvSpPr>
          <p:nvPr>
            <p:ph type="ctrTitle"/>
          </p:nvPr>
        </p:nvSpPr>
        <p:spPr/>
        <p:txBody>
          <a:bodyPr/>
          <a:lstStyle/>
          <a:p>
            <a:r>
              <a:rPr lang="en-US"/>
              <a:t>Aims </a:t>
            </a:r>
          </a:p>
        </p:txBody>
      </p:sp>
      <p:sp>
        <p:nvSpPr>
          <p:cNvPr id="10" name="Subtitle 2">
            <a:extLst>
              <a:ext uri="{FF2B5EF4-FFF2-40B4-BE49-F238E27FC236}">
                <a16:creationId xmlns:a16="http://schemas.microsoft.com/office/drawing/2014/main" id="{230F026D-41F3-4A2A-BE71-822363A24BA1}"/>
              </a:ext>
            </a:extLst>
          </p:cNvPr>
          <p:cNvSpPr>
            <a:spLocks noGrp="1"/>
          </p:cNvSpPr>
          <p:nvPr>
            <p:ph type="subTitle" idx="1"/>
          </p:nvPr>
        </p:nvSpPr>
        <p:spPr>
          <a:xfrm>
            <a:off x="461555" y="2002406"/>
            <a:ext cx="11277600" cy="3991994"/>
          </a:xfrm>
        </p:spPr>
        <p:txBody>
          <a:bodyPr/>
          <a:lstStyle/>
          <a:p>
            <a:pPr marL="457200" indent="-457200">
              <a:buFont typeface="Arial" panose="020B0604020202020204" pitchFamily="34" charset="0"/>
              <a:buChar char="•"/>
            </a:pPr>
            <a:r>
              <a:rPr lang="en-US"/>
              <a:t>Look at section 5 referrals</a:t>
            </a:r>
          </a:p>
          <a:p>
            <a:pPr marL="457200" indent="-457200">
              <a:buFont typeface="Arial" panose="020B0604020202020204" pitchFamily="34" charset="0"/>
              <a:buChar char="•"/>
            </a:pPr>
            <a:r>
              <a:rPr lang="en-US"/>
              <a:t>Understand the extent to which they capture RSL contributions </a:t>
            </a:r>
          </a:p>
          <a:p>
            <a:pPr marL="457200" indent="-457200">
              <a:buFont typeface="Arial" panose="020B0604020202020204" pitchFamily="34" charset="0"/>
              <a:buChar char="•"/>
            </a:pPr>
            <a:r>
              <a:rPr lang="en-GB"/>
              <a:t>make recommendations for addressing the data gap</a:t>
            </a:r>
          </a:p>
          <a:p>
            <a:pPr marL="457200" indent="-457200">
              <a:buFont typeface="Arial" panose="020B0604020202020204" pitchFamily="34" charset="0"/>
              <a:buChar char="•"/>
            </a:pPr>
            <a:endParaRPr lang="en-GB"/>
          </a:p>
          <a:p>
            <a:pPr marL="457200" indent="-457200">
              <a:buFont typeface="Arial" panose="020B0604020202020204" pitchFamily="34" charset="0"/>
              <a:buChar char="•"/>
            </a:pPr>
            <a:r>
              <a:rPr lang="en-GB"/>
              <a:t>Question for the forum- </a:t>
            </a:r>
            <a:r>
              <a:rPr lang="en-GB" b="1"/>
              <a:t>how should we use these results</a:t>
            </a:r>
            <a:r>
              <a:rPr lang="en-GB"/>
              <a:t>? </a:t>
            </a:r>
          </a:p>
          <a:p>
            <a:pPr marL="457200" indent="-457200">
              <a:buFont typeface="Arial" panose="020B0604020202020204" pitchFamily="34" charset="0"/>
              <a:buChar char="•"/>
            </a:pPr>
            <a:r>
              <a:rPr lang="en-GB"/>
              <a:t>Is there any extra key context you would like to share?</a:t>
            </a:r>
          </a:p>
          <a:p>
            <a:pPr marL="457200" indent="-457200">
              <a:buFont typeface="Arial" panose="020B0604020202020204" pitchFamily="34" charset="0"/>
              <a:buChar char="•"/>
            </a:pPr>
            <a:r>
              <a:rPr lang="en-GB"/>
              <a:t>Any asks you would like to accompany the findings? </a:t>
            </a:r>
            <a:endParaRPr lang="en-US"/>
          </a:p>
        </p:txBody>
      </p:sp>
    </p:spTree>
    <p:extLst>
      <p:ext uri="{BB962C8B-B14F-4D97-AF65-F5344CB8AC3E}">
        <p14:creationId xmlns:p14="http://schemas.microsoft.com/office/powerpoint/2010/main" val="59324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5EE0-655F-4E6C-B845-CC3D929CE093}"/>
              </a:ext>
            </a:extLst>
          </p:cNvPr>
          <p:cNvSpPr>
            <a:spLocks noGrp="1"/>
          </p:cNvSpPr>
          <p:nvPr>
            <p:ph type="ctrTitle"/>
          </p:nvPr>
        </p:nvSpPr>
        <p:spPr/>
        <p:txBody>
          <a:bodyPr/>
          <a:lstStyle/>
          <a:p>
            <a:r>
              <a:rPr lang="en-US"/>
              <a:t>Section 5 Referrals – Partial Representation </a:t>
            </a:r>
            <a:endParaRPr lang="en-GB"/>
          </a:p>
        </p:txBody>
      </p:sp>
      <p:sp>
        <p:nvSpPr>
          <p:cNvPr id="3" name="Subtitle 2">
            <a:extLst>
              <a:ext uri="{FF2B5EF4-FFF2-40B4-BE49-F238E27FC236}">
                <a16:creationId xmlns:a16="http://schemas.microsoft.com/office/drawing/2014/main" id="{A872C839-DA27-49B6-98FA-0CAAD20C22C5}"/>
              </a:ext>
            </a:extLst>
          </p:cNvPr>
          <p:cNvSpPr>
            <a:spLocks noGrp="1"/>
          </p:cNvSpPr>
          <p:nvPr>
            <p:ph type="subTitle" idx="1"/>
          </p:nvPr>
        </p:nvSpPr>
        <p:spPr>
          <a:xfrm>
            <a:off x="452845" y="1558212"/>
            <a:ext cx="11277600" cy="3093455"/>
          </a:xfrm>
        </p:spPr>
        <p:txBody>
          <a:bodyPr/>
          <a:lstStyle/>
          <a:p>
            <a:pPr marL="457200" indent="-457200">
              <a:buFont typeface="Arial" panose="020B0604020202020204" pitchFamily="34" charset="0"/>
              <a:buChar char="•"/>
            </a:pPr>
            <a:r>
              <a:rPr lang="en-GB"/>
              <a:t>Section 5 referrals account for </a:t>
            </a:r>
            <a:r>
              <a:rPr lang="en-GB" b="1"/>
              <a:t>41%</a:t>
            </a:r>
            <a:r>
              <a:rPr lang="en-GB"/>
              <a:t> of all RSL lets in 2023/24from ARC data (7,528 referrals resulting in a let 2023/2024)</a:t>
            </a:r>
          </a:p>
          <a:p>
            <a:endParaRPr lang="en-GB"/>
          </a:p>
          <a:p>
            <a:r>
              <a:rPr lang="en-GB"/>
              <a:t>In addition to other routes:</a:t>
            </a:r>
          </a:p>
          <a:p>
            <a:pPr marL="457200" indent="-457200">
              <a:buFont typeface="Arial" panose="020B0604020202020204" pitchFamily="34" charset="0"/>
              <a:buChar char="•"/>
            </a:pPr>
            <a:r>
              <a:rPr lang="en-GB"/>
              <a:t>Direct applications</a:t>
            </a:r>
          </a:p>
          <a:p>
            <a:pPr marL="457200" indent="-457200">
              <a:buFont typeface="Arial" panose="020B0604020202020204" pitchFamily="34" charset="0"/>
              <a:buChar char="•"/>
            </a:pPr>
            <a:r>
              <a:rPr lang="en-GB"/>
              <a:t>Nominations </a:t>
            </a:r>
          </a:p>
          <a:p>
            <a:pPr marL="457200" indent="-457200">
              <a:buFont typeface="Arial" panose="020B0604020202020204" pitchFamily="34" charset="0"/>
              <a:buChar char="•"/>
            </a:pPr>
            <a:r>
              <a:rPr lang="en-GB"/>
              <a:t>1/3 do not use section 5 referrals at all</a:t>
            </a:r>
          </a:p>
          <a:p>
            <a:pPr marL="457200" indent="-457200">
              <a:buFont typeface="Arial" panose="020B0604020202020204" pitchFamily="34" charset="0"/>
              <a:buChar char="•"/>
            </a:pPr>
            <a:r>
              <a:rPr lang="en-GB"/>
              <a:t>Care Leavers, Domestic Abuse, and other application routes</a:t>
            </a:r>
          </a:p>
          <a:p>
            <a:endParaRPr lang="en-GB"/>
          </a:p>
        </p:txBody>
      </p:sp>
    </p:spTree>
    <p:extLst>
      <p:ext uri="{BB962C8B-B14F-4D97-AF65-F5344CB8AC3E}">
        <p14:creationId xmlns:p14="http://schemas.microsoft.com/office/powerpoint/2010/main" val="983009911"/>
      </p:ext>
    </p:extLst>
  </p:cSld>
  <p:clrMapOvr>
    <a:masterClrMapping/>
  </p:clrMapOvr>
</p:sld>
</file>

<file path=ppt/theme/theme1.xml><?xml version="1.0" encoding="utf-8"?>
<a:theme xmlns:a="http://schemas.openxmlformats.org/drawingml/2006/main" name="Office Theme">
  <a:themeElements>
    <a:clrScheme name="SFHA colours">
      <a:dk1>
        <a:srgbClr val="000000"/>
      </a:dk1>
      <a:lt1>
        <a:srgbClr val="FFFFFF"/>
      </a:lt1>
      <a:dk2>
        <a:srgbClr val="000066"/>
      </a:dk2>
      <a:lt2>
        <a:srgbClr val="FEFFFF"/>
      </a:lt2>
      <a:accent1>
        <a:srgbClr val="FF6002"/>
      </a:accent1>
      <a:accent2>
        <a:srgbClr val="D533D1"/>
      </a:accent2>
      <a:accent3>
        <a:srgbClr val="58D078"/>
      </a:accent3>
      <a:accent4>
        <a:srgbClr val="FEBF36"/>
      </a:accent4>
      <a:accent5>
        <a:srgbClr val="FF6002"/>
      </a:accent5>
      <a:accent6>
        <a:srgbClr val="58D078"/>
      </a:accent6>
      <a:hlink>
        <a:srgbClr val="000066"/>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C51092216D2645BD99B535FB7BDDDB" ma:contentTypeVersion="11" ma:contentTypeDescription="Create a new document." ma:contentTypeScope="" ma:versionID="7b4046fcad560e8cbb69c7ca69c9be99">
  <xsd:schema xmlns:xsd="http://www.w3.org/2001/XMLSchema" xmlns:xs="http://www.w3.org/2001/XMLSchema" xmlns:p="http://schemas.microsoft.com/office/2006/metadata/properties" xmlns:ns2="50f435da-64e6-42db-932f-3ba1903818d0" xmlns:ns3="b3a9bd36-1731-4f2c-9469-2cfb7b311d9b" targetNamespace="http://schemas.microsoft.com/office/2006/metadata/properties" ma:root="true" ma:fieldsID="66f42f7bb936999ff7b93dd7a7043d92" ns2:_="" ns3:_="">
    <xsd:import namespace="50f435da-64e6-42db-932f-3ba1903818d0"/>
    <xsd:import namespace="b3a9bd36-1731-4f2c-9469-2cfb7b311d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435da-64e6-42db-932f-3ba190381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f05262e-a288-4807-8600-2bb36c6ea50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a9bd36-1731-4f2c-9469-2cfb7b311d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d403fc-08de-4dfd-b62e-771cba5e1eb6}" ma:internalName="TaxCatchAll" ma:showField="CatchAllData" ma:web="b3a9bd36-1731-4f2c-9469-2cfb7b311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3a9bd36-1731-4f2c-9469-2cfb7b311d9b" xsi:nil="true"/>
    <lcf76f155ced4ddcb4097134ff3c332f xmlns="50f435da-64e6-42db-932f-3ba1903818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B1BBEA-5007-4656-9CEC-05F347E2B0BC}">
  <ds:schemaRefs>
    <ds:schemaRef ds:uri="http://schemas.microsoft.com/sharepoint/v3/contenttype/forms"/>
  </ds:schemaRefs>
</ds:datastoreItem>
</file>

<file path=customXml/itemProps2.xml><?xml version="1.0" encoding="utf-8"?>
<ds:datastoreItem xmlns:ds="http://schemas.openxmlformats.org/officeDocument/2006/customXml" ds:itemID="{F2F4AE63-A530-4227-B46E-69327864D4AB}">
  <ds:schemaRefs>
    <ds:schemaRef ds:uri="50f435da-64e6-42db-932f-3ba1903818d0"/>
    <ds:schemaRef ds:uri="b3a9bd36-1731-4f2c-9469-2cfb7b311d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BAEF4D3-907A-4F59-B41A-C0E3196380AD}">
  <ds:schemaRefs>
    <ds:schemaRef ds:uri="http://purl.org/dc/dcmitype/"/>
    <ds:schemaRef ds:uri="http://schemas.openxmlformats.org/package/2006/metadata/core-properties"/>
    <ds:schemaRef ds:uri="b3a9bd36-1731-4f2c-9469-2cfb7b311d9b"/>
    <ds:schemaRef ds:uri="http://schemas.microsoft.com/office/infopath/2007/PartnerControls"/>
    <ds:schemaRef ds:uri="http://purl.org/dc/elements/1.1/"/>
    <ds:schemaRef ds:uri="http://www.w3.org/XML/1998/namespace"/>
    <ds:schemaRef ds:uri="http://schemas.microsoft.com/office/2006/documentManagement/types"/>
    <ds:schemaRef ds:uri="50f435da-64e6-42db-932f-3ba1903818d0"/>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913</Words>
  <Application>Microsoft Office PowerPoint</Application>
  <PresentationFormat>Widescreen</PresentationFormat>
  <Paragraphs>81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Scottish Government Temporary Accommodation Standards Framework – Open Consultation  </vt:lpstr>
      <vt:lpstr>Questions for Forum? </vt:lpstr>
      <vt:lpstr>The Consultation </vt:lpstr>
      <vt:lpstr>PowerPoint Presentation</vt:lpstr>
      <vt:lpstr>In the Social Housing Charter </vt:lpstr>
      <vt:lpstr> Discussion &amp; Questions   apidgeon@sfha.co.uk</vt:lpstr>
      <vt:lpstr>Homelessness Allocations by Housing Associations: Evidencing the Contribution of the Sector</vt:lpstr>
      <vt:lpstr>Aims </vt:lpstr>
      <vt:lpstr>Section 5 Referrals – Partial Representation </vt:lpstr>
      <vt:lpstr>Other ways to house homeless households</vt:lpstr>
      <vt:lpstr>How well do section 5 referrals work? </vt:lpstr>
      <vt:lpstr>Key messages: prevention &amp; outcomes </vt:lpstr>
      <vt:lpstr>Key asks</vt:lpstr>
      <vt:lpstr>Forum Input</vt:lpstr>
    </vt:vector>
  </TitlesOfParts>
  <Company>Scottish Federation of Housing Associations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Fitzhenry</dc:creator>
  <cp:lastModifiedBy>Maryam Moshirya</cp:lastModifiedBy>
  <cp:revision>2</cp:revision>
  <cp:lastPrinted>2018-11-26T14:56:11Z</cp:lastPrinted>
  <dcterms:created xsi:type="dcterms:W3CDTF">2012-04-24T11:17:03Z</dcterms:created>
  <dcterms:modified xsi:type="dcterms:W3CDTF">2025-12-08T11:55:04Z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0x010100BAC51092216D2645BD99B535FB7BDDDB</vt:lpwstr>
  </property>
  <property fmtid="{D5CDD505-2E9C-101B-9397-08002B2CF9AE}" pid="3" name="Order">
    <vt:r8>900</vt:r8>
  </property>
  <property fmtid="{D5CDD505-2E9C-101B-9397-08002B2CF9AE}" pid="4" name="xd_Signature">
    <vt:bool>false</vt:bool>
  </property>
  <property fmtid="{D5CDD505-2E9C-101B-9397-08002B2CF9AE}" pid="5" name="SharedWithUsers">
    <vt:lpwstr>20;#Shona Mitchell;#23;#Karen Devin</vt:lpwstr>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MediaServiceImageTags">
    <vt:lpwstr/>
  </property>
</Properties>
</file>