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351" r:id="rId5"/>
    <p:sldId id="404" r:id="rId6"/>
    <p:sldId id="387" r:id="rId7"/>
    <p:sldId id="357" r:id="rId8"/>
    <p:sldId id="381" r:id="rId9"/>
    <p:sldId id="406" r:id="rId10"/>
    <p:sldId id="362" r:id="rId11"/>
    <p:sldId id="389" r:id="rId12"/>
    <p:sldId id="370" r:id="rId13"/>
    <p:sldId id="377" r:id="rId14"/>
    <p:sldId id="374" r:id="rId15"/>
    <p:sldId id="375" r:id="rId16"/>
    <p:sldId id="371" r:id="rId17"/>
    <p:sldId id="385" r:id="rId18"/>
    <p:sldId id="402" r:id="rId19"/>
    <p:sldId id="359" r:id="rId20"/>
    <p:sldId id="394" r:id="rId21"/>
    <p:sldId id="366" r:id="rId22"/>
    <p:sldId id="405" r:id="rId23"/>
    <p:sldId id="363" r:id="rId24"/>
    <p:sldId id="347" r:id="rId25"/>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56" userDrawn="1">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26A"/>
    <a:srgbClr val="000065"/>
    <a:srgbClr val="121431"/>
    <a:srgbClr val="FFDD00"/>
    <a:srgbClr val="008471"/>
    <a:srgbClr val="E36519"/>
    <a:srgbClr val="E600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82A9A-6CC8-44E5-971D-F30D78967591}" v="5" dt="2025-11-20T10:29:06.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0"/>
      </p:cViewPr>
      <p:guideLst>
        <p:guide orient="horz" pos="2160"/>
        <p:guide pos="756"/>
      </p:guideLst>
    </p:cSldViewPr>
  </p:slideViewPr>
  <p:notesTextViewPr>
    <p:cViewPr>
      <p:scale>
        <a:sx n="1" d="1"/>
        <a:sy n="1" d="1"/>
      </p:scale>
      <p:origin x="0" y="0"/>
    </p:cViewPr>
  </p:notesTextViewPr>
  <p:notesViewPr>
    <p:cSldViewPr snapToGrid="0">
      <p:cViewPr>
        <p:scale>
          <a:sx n="1" d="2"/>
          <a:sy n="1" d="2"/>
        </p:scale>
        <p:origin x="0" y="0"/>
      </p:cViewPr>
      <p:guideLst>
        <p:guide orient="horz" pos="3129"/>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3B0F802C-64D2-9649-88EB-3D14D95B19F2}" type="datetimeFigureOut">
              <a:rPr lang="en-US" smtClean="0"/>
              <a:t>12/8/2025</a:t>
            </a:fld>
            <a:endParaRPr lang="en-US"/>
          </a:p>
        </p:txBody>
      </p:sp>
      <p:sp>
        <p:nvSpPr>
          <p:cNvPr id="4" name="Footer Placeholder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637D913-EC36-7345-AFE5-26C36DF96B48}" type="slidenum">
              <a:rPr lang="en-US" smtClean="0"/>
              <a:t>‹#›</a:t>
            </a:fld>
            <a:endParaRPr lang="en-US"/>
          </a:p>
        </p:txBody>
      </p:sp>
    </p:spTree>
    <p:extLst>
      <p:ext uri="{BB962C8B-B14F-4D97-AF65-F5344CB8AC3E}">
        <p14:creationId xmlns:p14="http://schemas.microsoft.com/office/powerpoint/2010/main" val="1520994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F410C87B-CEE1-4248-AA6F-932A75237DDF}" type="datetimeFigureOut">
              <a:rPr lang="en-US" smtClean="0"/>
              <a:t>12/8/2025</a:t>
            </a:fld>
            <a:endParaRPr lang="en-US"/>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E67DE00-FE9D-AF4F-B870-8A456C5AB2D9}" type="slidenum">
              <a:rPr lang="en-US" smtClean="0"/>
              <a:t>‹#›</a:t>
            </a:fld>
            <a:endParaRPr lang="en-US"/>
          </a:p>
        </p:txBody>
      </p:sp>
    </p:spTree>
    <p:extLst>
      <p:ext uri="{BB962C8B-B14F-4D97-AF65-F5344CB8AC3E}">
        <p14:creationId xmlns:p14="http://schemas.microsoft.com/office/powerpoint/2010/main" val="4106485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84EF2B-6E8E-904F-E5B6-9B1231EDA7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4E72A44-3DF8-9452-2C62-3B9BD5FB64F7}"/>
              </a:ext>
            </a:extLst>
          </p:cNvPr>
          <p:cNvSpPr>
            <a:spLocks noGrp="1"/>
          </p:cNvSpPr>
          <p:nvPr>
            <p:ph type="ctrTitle" hasCustomPrompt="1"/>
          </p:nvPr>
        </p:nvSpPr>
        <p:spPr>
          <a:xfrm>
            <a:off x="727788" y="2063479"/>
            <a:ext cx="5495730" cy="2731041"/>
          </a:xfrm>
          <a:prstGeom prst="rect">
            <a:avLst/>
          </a:prstGeom>
        </p:spPr>
        <p:txBody>
          <a:bodyPr/>
          <a:lstStyle>
            <a:lvl1pPr algn="l">
              <a:defRPr sz="5500" b="1" i="0" spc="0" baseline="0">
                <a:solidFill>
                  <a:srgbClr val="000065"/>
                </a:solidFill>
                <a:latin typeface="+mj-lt"/>
              </a:defRPr>
            </a:lvl1pPr>
          </a:lstStyle>
          <a:p>
            <a:r>
              <a:rPr lang="en-GB"/>
              <a:t>Short Heading  &gt; </a:t>
            </a:r>
            <a:br>
              <a:rPr lang="en-GB"/>
            </a:br>
            <a:r>
              <a:rPr lang="en-GB"/>
              <a:t>use this template </a:t>
            </a:r>
            <a:br>
              <a:rPr lang="en-GB"/>
            </a:br>
            <a:r>
              <a:rPr lang="en-GB"/>
              <a:t>(40pt text)</a:t>
            </a:r>
            <a:endParaRPr lang="en-US"/>
          </a:p>
        </p:txBody>
      </p:sp>
      <p:pic>
        <p:nvPicPr>
          <p:cNvPr id="14" name="Picture 13">
            <a:extLst>
              <a:ext uri="{FF2B5EF4-FFF2-40B4-BE49-F238E27FC236}">
                <a16:creationId xmlns:a16="http://schemas.microsoft.com/office/drawing/2014/main" id="{7C08A1BC-D2B5-80B1-6848-C1AA3BEE1767}"/>
              </a:ext>
            </a:extLst>
          </p:cNvPr>
          <p:cNvPicPr>
            <a:picLocks noChangeAspect="1"/>
          </p:cNvPicPr>
          <p:nvPr userDrawn="1"/>
        </p:nvPicPr>
        <p:blipFill>
          <a:blip r:embed="rId3"/>
          <a:stretch>
            <a:fillRect/>
          </a:stretch>
        </p:blipFill>
        <p:spPr>
          <a:xfrm>
            <a:off x="838914" y="615106"/>
            <a:ext cx="887250" cy="822515"/>
          </a:xfrm>
          <a:prstGeom prst="rect">
            <a:avLst/>
          </a:prstGeom>
        </p:spPr>
      </p:pic>
      <p:sp>
        <p:nvSpPr>
          <p:cNvPr id="15" name="TextBox 14">
            <a:extLst>
              <a:ext uri="{FF2B5EF4-FFF2-40B4-BE49-F238E27FC236}">
                <a16:creationId xmlns:a16="http://schemas.microsoft.com/office/drawing/2014/main" id="{92436681-6DF8-F647-ACD6-E614477DE6AE}"/>
              </a:ext>
            </a:extLst>
          </p:cNvPr>
          <p:cNvSpPr txBox="1"/>
          <p:nvPr userDrawn="1"/>
        </p:nvSpPr>
        <p:spPr>
          <a:xfrm>
            <a:off x="727788" y="6056103"/>
            <a:ext cx="1424723" cy="307777"/>
          </a:xfrm>
          <a:prstGeom prst="rect">
            <a:avLst/>
          </a:prstGeom>
          <a:noFill/>
        </p:spPr>
        <p:txBody>
          <a:bodyPr wrap="square" rtlCol="0">
            <a:spAutoFit/>
          </a:bodyPr>
          <a:lstStyle/>
          <a:p>
            <a:pPr algn="l"/>
            <a:r>
              <a:rPr lang="en-US" sz="1400" err="1">
                <a:solidFill>
                  <a:schemeClr val="tx2"/>
                </a:solidFill>
              </a:rPr>
              <a:t>www.sfha.co.uk</a:t>
            </a:r>
            <a:endParaRPr lang="en-US" sz="1400">
              <a:solidFill>
                <a:schemeClr val="tx2"/>
              </a:solidFill>
            </a:endParaRPr>
          </a:p>
        </p:txBody>
      </p:sp>
    </p:spTree>
    <p:extLst>
      <p:ext uri="{BB962C8B-B14F-4D97-AF65-F5344CB8AC3E}">
        <p14:creationId xmlns:p14="http://schemas.microsoft.com/office/powerpoint/2010/main" val="46072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text templa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chemeClr val="tx2"/>
                </a:solidFill>
                <a:latin typeface="+mj-lt"/>
              </a:defRPr>
            </a:lvl1pPr>
          </a:lstStyle>
          <a:p>
            <a:r>
              <a:rPr lang="en-GB"/>
              <a:t>Standard Slide 40pt</a:t>
            </a:r>
            <a:endParaRPr lang="en-US"/>
          </a:p>
        </p:txBody>
      </p:sp>
      <p:sp>
        <p:nvSpPr>
          <p:cNvPr id="5" name="Subtitle 2"/>
          <p:cNvSpPr>
            <a:spLocks noGrp="1"/>
          </p:cNvSpPr>
          <p:nvPr>
            <p:ph type="subTitle" idx="1" hasCustomPrompt="1"/>
          </p:nvPr>
        </p:nvSpPr>
        <p:spPr>
          <a:xfrm>
            <a:off x="461555" y="1757594"/>
            <a:ext cx="11277600" cy="4408743"/>
          </a:xfrm>
          <a:prstGeom prst="rect">
            <a:avLst/>
          </a:prstGeom>
        </p:spPr>
        <p:txBody>
          <a:bodyPr/>
          <a:lstStyle>
            <a:lvl1pPr marL="0" indent="0" algn="l">
              <a:buNone/>
              <a:defRPr sz="2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Text size 28pt</a:t>
            </a:r>
            <a:endParaRPr lang="en-US"/>
          </a:p>
        </p:txBody>
      </p:sp>
    </p:spTree>
    <p:extLst>
      <p:ext uri="{BB962C8B-B14F-4D97-AF65-F5344CB8AC3E}">
        <p14:creationId xmlns:p14="http://schemas.microsoft.com/office/powerpoint/2010/main" val="3675613559"/>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with bullets templa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rgbClr val="01326A"/>
                </a:solidFill>
                <a:latin typeface="+mj-lt"/>
              </a:defRPr>
            </a:lvl1pPr>
          </a:lstStyle>
          <a:p>
            <a:r>
              <a:rPr lang="en-GB"/>
              <a:t>Standard Slide 40pt</a:t>
            </a:r>
            <a:endParaRPr lang="en-US"/>
          </a:p>
        </p:txBody>
      </p:sp>
      <p:sp>
        <p:nvSpPr>
          <p:cNvPr id="6" name="Subtitle 2"/>
          <p:cNvSpPr>
            <a:spLocks noGrp="1"/>
          </p:cNvSpPr>
          <p:nvPr>
            <p:ph type="subTitle" idx="1" hasCustomPrompt="1"/>
          </p:nvPr>
        </p:nvSpPr>
        <p:spPr>
          <a:xfrm>
            <a:off x="461555" y="1757594"/>
            <a:ext cx="11277600" cy="4408743"/>
          </a:xfrm>
          <a:prstGeom prst="rect">
            <a:avLst/>
          </a:prstGeo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charset="0"/>
              <a:buChar char="•"/>
              <a:tabLst/>
              <a:defRPr sz="2600" baseline="0">
                <a:solidFill>
                  <a:schemeClr val="tx1">
                    <a:lumMod val="95000"/>
                    <a:lumOff val="5000"/>
                  </a:schemeClr>
                </a:solidFill>
                <a:latin typeface="+mn-lt"/>
              </a:defRPr>
            </a:lvl1pPr>
            <a:lvl2pPr marL="906463" indent="-457200" algn="l">
              <a:buFont typeface="Wingdings" charset="2"/>
              <a:buChar char="§"/>
              <a:tabLst>
                <a:tab pos="838200" algn="l"/>
              </a:tabLst>
              <a:defRPr sz="2000" baseline="0">
                <a:solidFill>
                  <a:schemeClr val="tx1">
                    <a:lumMod val="85000"/>
                    <a:lumOff val="1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Write your bullet points here</a:t>
            </a:r>
          </a:p>
          <a:p>
            <a:r>
              <a:rPr lang="en-GB"/>
              <a:t>Second bullet here</a:t>
            </a:r>
          </a:p>
          <a:p>
            <a:pPr lvl="1"/>
            <a:r>
              <a:rPr lang="en-GB"/>
              <a:t>Sub bullet</a:t>
            </a:r>
            <a:endParaRPr lang="en-US"/>
          </a:p>
          <a:p>
            <a:pPr lvl="1"/>
            <a:r>
              <a:rPr lang="en-US"/>
              <a:t>Sub bullet</a:t>
            </a:r>
          </a:p>
        </p:txBody>
      </p:sp>
    </p:spTree>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with bullets templa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rgbClr val="01326A"/>
                </a:solidFill>
                <a:latin typeface="+mj-lt"/>
              </a:defRPr>
            </a:lvl1pPr>
          </a:lstStyle>
          <a:p>
            <a:r>
              <a:rPr lang="en-GB"/>
              <a:t>Yellow Bullet Slide 40pt</a:t>
            </a:r>
            <a:endParaRPr lang="en-US"/>
          </a:p>
        </p:txBody>
      </p:sp>
      <p:sp>
        <p:nvSpPr>
          <p:cNvPr id="6" name="Subtitle 2"/>
          <p:cNvSpPr>
            <a:spLocks noGrp="1"/>
          </p:cNvSpPr>
          <p:nvPr>
            <p:ph type="subTitle" idx="1" hasCustomPrompt="1"/>
          </p:nvPr>
        </p:nvSpPr>
        <p:spPr>
          <a:xfrm>
            <a:off x="461555" y="1757594"/>
            <a:ext cx="11277600" cy="4408743"/>
          </a:xfrm>
          <a:prstGeom prst="rect">
            <a:avLst/>
          </a:prstGeo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charset="0"/>
              <a:buChar char="•"/>
              <a:tabLst/>
              <a:defRPr sz="2600" baseline="0">
                <a:solidFill>
                  <a:schemeClr val="tx1">
                    <a:lumMod val="95000"/>
                    <a:lumOff val="5000"/>
                  </a:schemeClr>
                </a:solidFill>
                <a:latin typeface="+mn-lt"/>
              </a:defRPr>
            </a:lvl1pPr>
            <a:lvl2pPr marL="906463" indent="-457200" algn="l">
              <a:buFont typeface="Wingdings" charset="2"/>
              <a:buChar char="§"/>
              <a:tabLst>
                <a:tab pos="838200" algn="l"/>
              </a:tabLst>
              <a:defRPr sz="2000" baseline="0">
                <a:solidFill>
                  <a:schemeClr val="tx1">
                    <a:lumMod val="85000"/>
                    <a:lumOff val="1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Write your bullet points here</a:t>
            </a:r>
          </a:p>
          <a:p>
            <a:r>
              <a:rPr lang="en-GB"/>
              <a:t>Second bullet here</a:t>
            </a:r>
          </a:p>
          <a:p>
            <a:pPr lvl="1"/>
            <a:r>
              <a:rPr lang="en-GB"/>
              <a:t>Sub bullet</a:t>
            </a:r>
            <a:endParaRPr lang="en-US"/>
          </a:p>
          <a:p>
            <a:pPr lvl="1"/>
            <a:r>
              <a:rPr lang="en-US"/>
              <a:t>Sub bullet</a:t>
            </a:r>
          </a:p>
        </p:txBody>
      </p:sp>
    </p:spTree>
    <p:extLst>
      <p:ext uri="{BB962C8B-B14F-4D97-AF65-F5344CB8AC3E}">
        <p14:creationId xmlns:p14="http://schemas.microsoft.com/office/powerpoint/2010/main" val="3762257876"/>
      </p:ext>
    </p:extLst>
  </p:cSld>
  <p:clrMapOvr>
    <a:masterClrMapping/>
  </p:clrMapOvr>
  <p:extLst>
    <p:ext uri="{DCECCB84-F9BA-43D5-87BE-67443E8EF086}">
      <p15:sldGuideLst xmlns:p15="http://schemas.microsoft.com/office/powerpoint/2012/main">
        <p15:guide id="1" orient="horz" pos="300">
          <p15:clr>
            <a:srgbClr val="FBAE40"/>
          </p15:clr>
        </p15:guide>
        <p15:guide id="2" pos="7408">
          <p15:clr>
            <a:srgbClr val="FBAE40"/>
          </p15:clr>
        </p15:guide>
        <p15:guide id="3" pos="272">
          <p15:clr>
            <a:srgbClr val="FBAE40"/>
          </p15:clr>
        </p15:guide>
        <p15:guide id="4" orient="horz" pos="3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ts of content templa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3000" b="1" i="0" spc="0">
                <a:solidFill>
                  <a:srgbClr val="01326A"/>
                </a:solidFill>
                <a:latin typeface="+mj-lt"/>
              </a:defRPr>
            </a:lvl1pPr>
          </a:lstStyle>
          <a:p>
            <a:r>
              <a:rPr lang="en-GB"/>
              <a:t>Large heading &gt; use this</a:t>
            </a:r>
            <a:endParaRPr lang="en-US"/>
          </a:p>
        </p:txBody>
      </p:sp>
      <p:sp>
        <p:nvSpPr>
          <p:cNvPr id="5" name="Subtitle 2"/>
          <p:cNvSpPr>
            <a:spLocks noGrp="1"/>
          </p:cNvSpPr>
          <p:nvPr>
            <p:ph type="subTitle" idx="1" hasCustomPrompt="1"/>
          </p:nvPr>
        </p:nvSpPr>
        <p:spPr>
          <a:xfrm>
            <a:off x="461555" y="1757594"/>
            <a:ext cx="11277600" cy="4408743"/>
          </a:xfrm>
          <a:prstGeom prst="rect">
            <a:avLst/>
          </a:prstGeom>
        </p:spPr>
        <p:txBody>
          <a:bodyPr/>
          <a:lstStyle>
            <a:lvl1pPr marL="0" indent="0" algn="l">
              <a:buNone/>
              <a:defRPr sz="2000" baseline="0">
                <a:solidFill>
                  <a:schemeClr val="tx1">
                    <a:lumMod val="95000"/>
                    <a:lumOff val="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Big amount of text &gt; use this template it is size 20pt. </a:t>
            </a:r>
            <a:br>
              <a:rPr lang="en-GB"/>
            </a:br>
            <a:r>
              <a:rPr lang="en-GB"/>
              <a:t>Wouldn’t advise excessive amounts of text unless </a:t>
            </a:r>
            <a:r>
              <a:rPr lang="en-GB" err="1"/>
              <a:t>nessecary</a:t>
            </a:r>
            <a:r>
              <a:rPr lang="en-GB"/>
              <a:t>.</a:t>
            </a:r>
            <a:endParaRPr lang="en-US"/>
          </a:p>
        </p:txBody>
      </p:sp>
    </p:spTree>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text template + 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rgbClr val="01326A"/>
                </a:solidFill>
                <a:latin typeface="+mj-lt"/>
              </a:defRPr>
            </a:lvl1pPr>
          </a:lstStyle>
          <a:p>
            <a:r>
              <a:rPr lang="en-GB"/>
              <a:t>Standard Slide 40pt</a:t>
            </a:r>
            <a:endParaRPr lang="en-US"/>
          </a:p>
        </p:txBody>
      </p:sp>
      <p:sp>
        <p:nvSpPr>
          <p:cNvPr id="7" name="Subtitle 2"/>
          <p:cNvSpPr>
            <a:spLocks noGrp="1"/>
          </p:cNvSpPr>
          <p:nvPr>
            <p:ph type="subTitle" idx="1" hasCustomPrompt="1"/>
          </p:nvPr>
        </p:nvSpPr>
        <p:spPr>
          <a:xfrm>
            <a:off x="461555" y="1757594"/>
            <a:ext cx="11277600" cy="4408743"/>
          </a:xfrm>
          <a:prstGeom prst="rect">
            <a:avLst/>
          </a:prstGeom>
        </p:spPr>
        <p:txBody>
          <a:bodyPr/>
          <a:lstStyle>
            <a:lvl1pPr marL="0" indent="0" algn="l">
              <a:buNone/>
              <a:defRPr sz="2800">
                <a:solidFill>
                  <a:schemeClr val="tx1">
                    <a:lumMod val="95000"/>
                    <a:lumOff val="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Text size 28pt</a:t>
            </a:r>
            <a:endParaRPr lang="en-US"/>
          </a:p>
        </p:txBody>
      </p:sp>
    </p:spTree>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bullet template + 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rgbClr val="01326A"/>
                </a:solidFill>
                <a:latin typeface="+mj-lt"/>
              </a:defRPr>
            </a:lvl1pPr>
          </a:lstStyle>
          <a:p>
            <a:r>
              <a:rPr lang="en-GB"/>
              <a:t>Standard Slide 40pt</a:t>
            </a:r>
            <a:endParaRPr lang="en-US"/>
          </a:p>
        </p:txBody>
      </p:sp>
      <p:sp>
        <p:nvSpPr>
          <p:cNvPr id="5" name="Subtitle 2"/>
          <p:cNvSpPr>
            <a:spLocks noGrp="1"/>
          </p:cNvSpPr>
          <p:nvPr>
            <p:ph type="subTitle" idx="1" hasCustomPrompt="1"/>
          </p:nvPr>
        </p:nvSpPr>
        <p:spPr>
          <a:xfrm>
            <a:off x="461555" y="1757594"/>
            <a:ext cx="11277600" cy="4408743"/>
          </a:xfrm>
          <a:prstGeom prst="rect">
            <a:avLst/>
          </a:prstGeom>
        </p:spPr>
        <p:txBody>
          <a:bodyPr/>
          <a:lstStyle>
            <a:lvl1pPr marL="457200" indent="-457200" algn="l">
              <a:buFont typeface="Arial" charset="0"/>
              <a:buChar char="•"/>
              <a:defRPr sz="2800" baseline="0">
                <a:solidFill>
                  <a:schemeClr val="tx1">
                    <a:lumMod val="95000"/>
                    <a:lumOff val="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Write your bullet points here</a:t>
            </a:r>
          </a:p>
          <a:p>
            <a:r>
              <a:rPr lang="en-GB"/>
              <a:t>Second bullet here</a:t>
            </a:r>
            <a:endParaRPr lang="en-US"/>
          </a:p>
        </p:txBody>
      </p:sp>
    </p:spTree>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5105544" cy="6857615"/>
          </a:xfrm>
          <a:custGeom>
            <a:avLst/>
            <a:gdLst/>
            <a:ahLst/>
            <a:cxnLst/>
            <a:rect l="l" t="t" r="r" b="b"/>
            <a:pathLst>
              <a:path w="8418830" h="11308715">
                <a:moveTo>
                  <a:pt x="8418591" y="0"/>
                </a:moveTo>
                <a:lnTo>
                  <a:pt x="0" y="0"/>
                </a:lnTo>
                <a:lnTo>
                  <a:pt x="0" y="11308556"/>
                </a:lnTo>
                <a:lnTo>
                  <a:pt x="8418591" y="11308556"/>
                </a:lnTo>
                <a:lnTo>
                  <a:pt x="8418591" y="0"/>
                </a:lnTo>
                <a:close/>
              </a:path>
            </a:pathLst>
          </a:custGeom>
          <a:solidFill>
            <a:srgbClr val="000066"/>
          </a:solidFill>
        </p:spPr>
        <p:txBody>
          <a:bodyPr wrap="square" lIns="0" tIns="0" rIns="0" bIns="0" rtlCol="0"/>
          <a:lstStyle/>
          <a:p>
            <a:endParaRPr sz="1092"/>
          </a:p>
        </p:txBody>
      </p:sp>
      <p:pic>
        <p:nvPicPr>
          <p:cNvPr id="17" name="bg object 17"/>
          <p:cNvPicPr/>
          <p:nvPr/>
        </p:nvPicPr>
        <p:blipFill>
          <a:blip r:embed="rId2" cstate="print"/>
          <a:stretch>
            <a:fillRect/>
          </a:stretch>
        </p:blipFill>
        <p:spPr>
          <a:xfrm>
            <a:off x="5105399" y="0"/>
            <a:ext cx="7086600" cy="6857519"/>
          </a:xfrm>
          <a:prstGeom prst="rect">
            <a:avLst/>
          </a:prstGeom>
        </p:spPr>
      </p:pic>
      <p:sp>
        <p:nvSpPr>
          <p:cNvPr id="2" name="Holder 2"/>
          <p:cNvSpPr>
            <a:spLocks noGrp="1"/>
          </p:cNvSpPr>
          <p:nvPr>
            <p:ph type="ftr" sz="quarter" idx="5"/>
          </p:nvPr>
        </p:nvSpPr>
        <p:spPr>
          <a:xfrm>
            <a:off x="6835394" y="10517696"/>
            <a:ext cx="6433312" cy="565467"/>
          </a:xfrm>
          <a:prstGeom prst="rect">
            <a:avLst/>
          </a:prstGeom>
        </p:spPr>
        <p:txBody>
          <a:bodyPr wrap="square" lIns="0" tIns="0" rIns="0" bIns="0">
            <a:spAutoFit/>
          </a:bodyPr>
          <a:lstStyle>
            <a:defPPr>
              <a:defRPr kern="0"/>
            </a:defPPr>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1005205" y="10517696"/>
            <a:ext cx="4623943" cy="565467"/>
          </a:xfrm>
          <a:prstGeom prst="rect">
            <a:avLst/>
          </a:prstGeom>
        </p:spPr>
        <p:txBody>
          <a:bodyPr wrap="square" lIns="0" tIns="0" rIns="0" bIns="0">
            <a:spAutoFit/>
          </a:bodyPr>
          <a:lstStyle>
            <a:defPPr>
              <a:defRPr kern="0"/>
            </a:defPPr>
            <a:lvl1pPr algn="l">
              <a:defRPr>
                <a:solidFill>
                  <a:schemeClr val="tx1">
                    <a:tint val="75000"/>
                  </a:schemeClr>
                </a:solidFill>
              </a:defRPr>
            </a:lvl1pPr>
          </a:lstStyle>
          <a:p>
            <a:fld id="{1D8BD707-D9CF-40AE-B4C6-C98DA3205C09}" type="datetimeFigureOut">
              <a:rPr lang="en-US" smtClean="0"/>
              <a:pPr/>
              <a:t>12/8/2025</a:t>
            </a:fld>
            <a:endParaRPr lang="en-US"/>
          </a:p>
        </p:txBody>
      </p:sp>
      <p:sp>
        <p:nvSpPr>
          <p:cNvPr id="4" name="Holder 4"/>
          <p:cNvSpPr>
            <a:spLocks noGrp="1"/>
          </p:cNvSpPr>
          <p:nvPr>
            <p:ph type="sldNum" sz="quarter" idx="7"/>
          </p:nvPr>
        </p:nvSpPr>
        <p:spPr>
          <a:xfrm>
            <a:off x="16309243" y="10722554"/>
            <a:ext cx="2955925" cy="268604"/>
          </a:xfrm>
          <a:prstGeom prst="rect">
            <a:avLst/>
          </a:prstGeom>
        </p:spPr>
        <p:txBody>
          <a:bodyPr wrap="square" lIns="0" tIns="0" rIns="0" bIns="0">
            <a:spAutoFit/>
          </a:bodyPr>
          <a:lstStyle>
            <a:defPPr>
              <a:defRPr kern="0"/>
            </a:defPPr>
            <a:lvl1pPr>
              <a:defRPr sz="1400" b="0" i="0">
                <a:solidFill>
                  <a:srgbClr val="000066"/>
                </a:solidFill>
                <a:latin typeface="Arial"/>
                <a:cs typeface="Arial"/>
              </a:defRPr>
            </a:lvl1pPr>
          </a:lstStyle>
          <a:p>
            <a:pPr marL="12700">
              <a:spcBef>
                <a:spcPts val="100"/>
              </a:spcBef>
              <a:tabLst>
                <a:tab pos="2508885" algn="l"/>
                <a:tab pos="2696210" algn="l"/>
              </a:tabLst>
            </a:pPr>
            <a:r>
              <a:rPr lang="en-GB" spc="60"/>
              <a:t>Membership</a:t>
            </a:r>
            <a:r>
              <a:rPr lang="en-GB" spc="135"/>
              <a:t> </a:t>
            </a:r>
            <a:r>
              <a:rPr lang="en-GB"/>
              <a:t>Benefits</a:t>
            </a:r>
            <a:r>
              <a:rPr lang="en-GB" spc="135"/>
              <a:t> </a:t>
            </a:r>
            <a:r>
              <a:rPr lang="en-GB" spc="30"/>
              <a:t>Guide</a:t>
            </a:r>
            <a:r>
              <a:rPr lang="en-GB"/>
              <a:t>	</a:t>
            </a:r>
            <a:r>
              <a:rPr lang="en-GB" spc="-50"/>
              <a:t>|</a:t>
            </a:r>
            <a:r>
              <a:rPr lang="en-GB"/>
              <a:t>	</a:t>
            </a:r>
            <a:fld id="{81D60167-4931-47E6-BA6A-407CBD079E47}" type="slidenum">
              <a:rPr spc="-25" smtClean="0"/>
              <a:pPr marL="12700">
                <a:spcBef>
                  <a:spcPts val="100"/>
                </a:spcBef>
                <a:tabLst>
                  <a:tab pos="2508885" algn="l"/>
                  <a:tab pos="2696210" algn="l"/>
                </a:tabLst>
              </a:pPr>
              <a:t>‹#›</a:t>
            </a:fld>
            <a:endParaRPr spc="-15"/>
          </a:p>
        </p:txBody>
      </p:sp>
      <p:sp>
        <p:nvSpPr>
          <p:cNvPr id="5" name="Title 1">
            <a:extLst>
              <a:ext uri="{FF2B5EF4-FFF2-40B4-BE49-F238E27FC236}">
                <a16:creationId xmlns:a16="http://schemas.microsoft.com/office/drawing/2014/main" id="{DF133390-ED77-70BC-D92D-516FC197AC81}"/>
              </a:ext>
            </a:extLst>
          </p:cNvPr>
          <p:cNvSpPr>
            <a:spLocks noGrp="1"/>
          </p:cNvSpPr>
          <p:nvPr>
            <p:ph type="ctrTitle" hasCustomPrompt="1"/>
          </p:nvPr>
        </p:nvSpPr>
        <p:spPr>
          <a:xfrm>
            <a:off x="457200" y="683963"/>
            <a:ext cx="4031133" cy="3603029"/>
          </a:xfrm>
          <a:prstGeom prst="rect">
            <a:avLst/>
          </a:prstGeom>
        </p:spPr>
        <p:txBody>
          <a:bodyPr/>
          <a:lstStyle>
            <a:lvl1pPr algn="l">
              <a:defRPr sz="5500" b="1" i="0" spc="0" baseline="0">
                <a:solidFill>
                  <a:schemeClr val="bg1"/>
                </a:solidFill>
                <a:latin typeface="+mj-lt"/>
              </a:defRPr>
            </a:lvl1pPr>
          </a:lstStyle>
          <a:p>
            <a:r>
              <a:rPr lang="en-GB"/>
              <a:t>Long title  &gt; use this template </a:t>
            </a:r>
            <a:br>
              <a:rPr lang="en-GB"/>
            </a:br>
            <a:r>
              <a:rPr lang="en-GB"/>
              <a:t>(40pt text)</a:t>
            </a:r>
            <a:endParaRPr lang="en-US"/>
          </a:p>
        </p:txBody>
      </p:sp>
      <p:sp>
        <p:nvSpPr>
          <p:cNvPr id="6" name="Subtitle 2">
            <a:extLst>
              <a:ext uri="{FF2B5EF4-FFF2-40B4-BE49-F238E27FC236}">
                <a16:creationId xmlns:a16="http://schemas.microsoft.com/office/drawing/2014/main" id="{1878EFC7-5B27-9116-E2E3-66B892A8ADA1}"/>
              </a:ext>
            </a:extLst>
          </p:cNvPr>
          <p:cNvSpPr>
            <a:spLocks noGrp="1"/>
          </p:cNvSpPr>
          <p:nvPr>
            <p:ph type="subTitle" idx="1" hasCustomPrompt="1"/>
          </p:nvPr>
        </p:nvSpPr>
        <p:spPr>
          <a:xfrm>
            <a:off x="461556" y="4476412"/>
            <a:ext cx="4027318" cy="1470722"/>
          </a:xfrm>
          <a:prstGeom prst="rect">
            <a:avLst/>
          </a:prstGeom>
        </p:spPr>
        <p:txBody>
          <a:bodyPr/>
          <a:lstStyle>
            <a:lvl1pPr marL="0" indent="0" algn="l">
              <a:buNone/>
              <a:defRPr sz="25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Enter a sub-heading / date / version here</a:t>
            </a:r>
            <a:endParaRPr lang="en-US"/>
          </a:p>
        </p:txBody>
      </p:sp>
    </p:spTree>
    <p:extLst>
      <p:ext uri="{BB962C8B-B14F-4D97-AF65-F5344CB8AC3E}">
        <p14:creationId xmlns:p14="http://schemas.microsoft.com/office/powerpoint/2010/main" val="301410913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troduc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196B59-4E09-548A-7964-B7665E8F98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F51B99B-42D0-BB67-1062-702E314AB5B8}"/>
              </a:ext>
            </a:extLst>
          </p:cNvPr>
          <p:cNvSpPr>
            <a:spLocks noGrp="1"/>
          </p:cNvSpPr>
          <p:nvPr>
            <p:ph type="ctrTitle" hasCustomPrompt="1"/>
          </p:nvPr>
        </p:nvSpPr>
        <p:spPr>
          <a:xfrm>
            <a:off x="727788" y="2063479"/>
            <a:ext cx="4805265" cy="2731041"/>
          </a:xfrm>
          <a:prstGeom prst="rect">
            <a:avLst/>
          </a:prstGeom>
        </p:spPr>
        <p:txBody>
          <a:bodyPr/>
          <a:lstStyle>
            <a:lvl1pPr algn="l">
              <a:defRPr sz="5500" b="1" i="0" spc="0" baseline="0">
                <a:solidFill>
                  <a:srgbClr val="000065"/>
                </a:solidFill>
                <a:latin typeface="+mj-lt"/>
              </a:defRPr>
            </a:lvl1pPr>
          </a:lstStyle>
          <a:p>
            <a:r>
              <a:rPr lang="en-GB"/>
              <a:t>Heading  &gt; use this template </a:t>
            </a:r>
            <a:br>
              <a:rPr lang="en-GB"/>
            </a:br>
            <a:r>
              <a:rPr lang="en-GB"/>
              <a:t>(40pt text)</a:t>
            </a:r>
            <a:endParaRPr lang="en-US"/>
          </a:p>
        </p:txBody>
      </p:sp>
      <p:pic>
        <p:nvPicPr>
          <p:cNvPr id="7" name="Picture 6">
            <a:extLst>
              <a:ext uri="{FF2B5EF4-FFF2-40B4-BE49-F238E27FC236}">
                <a16:creationId xmlns:a16="http://schemas.microsoft.com/office/drawing/2014/main" id="{FD0E7ED4-92C9-73C6-FC00-B0F423260E21}"/>
              </a:ext>
            </a:extLst>
          </p:cNvPr>
          <p:cNvPicPr>
            <a:picLocks noChangeAspect="1"/>
          </p:cNvPicPr>
          <p:nvPr userDrawn="1"/>
        </p:nvPicPr>
        <p:blipFill>
          <a:blip r:embed="rId3"/>
          <a:stretch>
            <a:fillRect/>
          </a:stretch>
        </p:blipFill>
        <p:spPr>
          <a:xfrm>
            <a:off x="838914" y="615106"/>
            <a:ext cx="887250" cy="822515"/>
          </a:xfrm>
          <a:prstGeom prst="rect">
            <a:avLst/>
          </a:prstGeom>
        </p:spPr>
      </p:pic>
      <p:sp>
        <p:nvSpPr>
          <p:cNvPr id="8" name="TextBox 7">
            <a:extLst>
              <a:ext uri="{FF2B5EF4-FFF2-40B4-BE49-F238E27FC236}">
                <a16:creationId xmlns:a16="http://schemas.microsoft.com/office/drawing/2014/main" id="{13DAE659-B6CE-3FB5-95BB-6046F01F6E02}"/>
              </a:ext>
            </a:extLst>
          </p:cNvPr>
          <p:cNvSpPr txBox="1"/>
          <p:nvPr userDrawn="1"/>
        </p:nvSpPr>
        <p:spPr>
          <a:xfrm>
            <a:off x="727788" y="6056103"/>
            <a:ext cx="1424723" cy="307777"/>
          </a:xfrm>
          <a:prstGeom prst="rect">
            <a:avLst/>
          </a:prstGeom>
          <a:noFill/>
        </p:spPr>
        <p:txBody>
          <a:bodyPr wrap="square" rtlCol="0">
            <a:spAutoFit/>
          </a:bodyPr>
          <a:lstStyle/>
          <a:p>
            <a:pPr algn="l"/>
            <a:r>
              <a:rPr lang="en-US" sz="1400" err="1">
                <a:solidFill>
                  <a:schemeClr val="tx2"/>
                </a:solidFill>
              </a:rPr>
              <a:t>www.sfha.co.uk</a:t>
            </a:r>
            <a:endParaRPr lang="en-US" sz="1400">
              <a:solidFill>
                <a:schemeClr val="tx2"/>
              </a:solidFill>
            </a:endParaRPr>
          </a:p>
        </p:txBody>
      </p:sp>
    </p:spTree>
    <p:extLst>
      <p:ext uri="{BB962C8B-B14F-4D97-AF65-F5344CB8AC3E}">
        <p14:creationId xmlns:p14="http://schemas.microsoft.com/office/powerpoint/2010/main" val="39893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Introduc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D4D3DA-2C07-AB06-8DCE-3FD2AD5C34A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1B938832-AA71-CECB-19D6-255DD05B8262}"/>
              </a:ext>
            </a:extLst>
          </p:cNvPr>
          <p:cNvPicPr>
            <a:picLocks noChangeAspect="1"/>
          </p:cNvPicPr>
          <p:nvPr userDrawn="1"/>
        </p:nvPicPr>
        <p:blipFill>
          <a:blip r:embed="rId3"/>
          <a:stretch>
            <a:fillRect/>
          </a:stretch>
        </p:blipFill>
        <p:spPr>
          <a:xfrm>
            <a:off x="838914" y="615106"/>
            <a:ext cx="887250" cy="822515"/>
          </a:xfrm>
          <a:prstGeom prst="rect">
            <a:avLst/>
          </a:prstGeom>
        </p:spPr>
      </p:pic>
      <p:sp>
        <p:nvSpPr>
          <p:cNvPr id="8" name="TextBox 7">
            <a:extLst>
              <a:ext uri="{FF2B5EF4-FFF2-40B4-BE49-F238E27FC236}">
                <a16:creationId xmlns:a16="http://schemas.microsoft.com/office/drawing/2014/main" id="{4742997D-44D2-9999-9F0B-74F449757BA8}"/>
              </a:ext>
            </a:extLst>
          </p:cNvPr>
          <p:cNvSpPr txBox="1"/>
          <p:nvPr userDrawn="1"/>
        </p:nvSpPr>
        <p:spPr>
          <a:xfrm>
            <a:off x="727788" y="6056103"/>
            <a:ext cx="1424723" cy="307777"/>
          </a:xfrm>
          <a:prstGeom prst="rect">
            <a:avLst/>
          </a:prstGeom>
          <a:noFill/>
        </p:spPr>
        <p:txBody>
          <a:bodyPr wrap="square" rtlCol="0">
            <a:spAutoFit/>
          </a:bodyPr>
          <a:lstStyle/>
          <a:p>
            <a:pPr algn="l"/>
            <a:r>
              <a:rPr lang="en-US" sz="1400" err="1">
                <a:solidFill>
                  <a:schemeClr val="tx2"/>
                </a:solidFill>
              </a:rPr>
              <a:t>www.sfha.co.uk</a:t>
            </a:r>
            <a:endParaRPr lang="en-US" sz="1400">
              <a:solidFill>
                <a:schemeClr val="tx2"/>
              </a:solidFill>
            </a:endParaRPr>
          </a:p>
        </p:txBody>
      </p:sp>
      <p:sp>
        <p:nvSpPr>
          <p:cNvPr id="9" name="Title 1">
            <a:extLst>
              <a:ext uri="{FF2B5EF4-FFF2-40B4-BE49-F238E27FC236}">
                <a16:creationId xmlns:a16="http://schemas.microsoft.com/office/drawing/2014/main" id="{1BDA830C-8F28-B7C3-E81C-D214F5F70558}"/>
              </a:ext>
            </a:extLst>
          </p:cNvPr>
          <p:cNvSpPr>
            <a:spLocks noGrp="1"/>
          </p:cNvSpPr>
          <p:nvPr>
            <p:ph type="ctrTitle" hasCustomPrompt="1"/>
          </p:nvPr>
        </p:nvSpPr>
        <p:spPr>
          <a:xfrm>
            <a:off x="727788" y="2063479"/>
            <a:ext cx="4805265" cy="2731041"/>
          </a:xfrm>
          <a:prstGeom prst="rect">
            <a:avLst/>
          </a:prstGeom>
        </p:spPr>
        <p:txBody>
          <a:bodyPr/>
          <a:lstStyle>
            <a:lvl1pPr algn="l">
              <a:defRPr sz="5500" b="1" i="0" spc="0" baseline="0">
                <a:solidFill>
                  <a:srgbClr val="000065"/>
                </a:solidFill>
                <a:latin typeface="+mj-lt"/>
              </a:defRPr>
            </a:lvl1pPr>
          </a:lstStyle>
          <a:p>
            <a:r>
              <a:rPr lang="en-GB"/>
              <a:t>Heading  &gt; use this template </a:t>
            </a:r>
            <a:br>
              <a:rPr lang="en-GB"/>
            </a:br>
            <a:r>
              <a:rPr lang="en-GB"/>
              <a:t>(40pt text)</a:t>
            </a:r>
            <a:endParaRPr lang="en-US"/>
          </a:p>
        </p:txBody>
      </p:sp>
    </p:spTree>
    <p:extLst>
      <p:ext uri="{BB962C8B-B14F-4D97-AF65-F5344CB8AC3E}">
        <p14:creationId xmlns:p14="http://schemas.microsoft.com/office/powerpoint/2010/main" val="100154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Introduc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9791C-FE58-0757-6562-93FED9838B6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0466ABC-EBFE-83F2-01B4-1D60B8C2A825}"/>
              </a:ext>
            </a:extLst>
          </p:cNvPr>
          <p:cNvPicPr>
            <a:picLocks noChangeAspect="1"/>
          </p:cNvPicPr>
          <p:nvPr userDrawn="1"/>
        </p:nvPicPr>
        <p:blipFill>
          <a:blip r:embed="rId3"/>
          <a:stretch>
            <a:fillRect/>
          </a:stretch>
        </p:blipFill>
        <p:spPr>
          <a:xfrm>
            <a:off x="838914" y="615106"/>
            <a:ext cx="887250" cy="822515"/>
          </a:xfrm>
          <a:prstGeom prst="rect">
            <a:avLst/>
          </a:prstGeom>
        </p:spPr>
      </p:pic>
      <p:sp>
        <p:nvSpPr>
          <p:cNvPr id="8" name="TextBox 7">
            <a:extLst>
              <a:ext uri="{FF2B5EF4-FFF2-40B4-BE49-F238E27FC236}">
                <a16:creationId xmlns:a16="http://schemas.microsoft.com/office/drawing/2014/main" id="{34702D93-199A-8E07-9D7D-DD63F1AA33C3}"/>
              </a:ext>
            </a:extLst>
          </p:cNvPr>
          <p:cNvSpPr txBox="1"/>
          <p:nvPr userDrawn="1"/>
        </p:nvSpPr>
        <p:spPr>
          <a:xfrm>
            <a:off x="727788" y="6056103"/>
            <a:ext cx="1424723" cy="307777"/>
          </a:xfrm>
          <a:prstGeom prst="rect">
            <a:avLst/>
          </a:prstGeom>
          <a:noFill/>
        </p:spPr>
        <p:txBody>
          <a:bodyPr wrap="square" rtlCol="0">
            <a:spAutoFit/>
          </a:bodyPr>
          <a:lstStyle/>
          <a:p>
            <a:pPr algn="l"/>
            <a:r>
              <a:rPr lang="en-US" sz="1400" err="1">
                <a:solidFill>
                  <a:schemeClr val="tx2"/>
                </a:solidFill>
              </a:rPr>
              <a:t>www.sfha.co.uk</a:t>
            </a:r>
            <a:endParaRPr lang="en-US" sz="1400">
              <a:solidFill>
                <a:schemeClr val="tx2"/>
              </a:solidFill>
            </a:endParaRPr>
          </a:p>
        </p:txBody>
      </p:sp>
      <p:sp>
        <p:nvSpPr>
          <p:cNvPr id="9" name="Title 1">
            <a:extLst>
              <a:ext uri="{FF2B5EF4-FFF2-40B4-BE49-F238E27FC236}">
                <a16:creationId xmlns:a16="http://schemas.microsoft.com/office/drawing/2014/main" id="{7A0502AC-4D49-654E-CF2A-131A7606F9D8}"/>
              </a:ext>
            </a:extLst>
          </p:cNvPr>
          <p:cNvSpPr>
            <a:spLocks noGrp="1"/>
          </p:cNvSpPr>
          <p:nvPr>
            <p:ph type="ctrTitle" hasCustomPrompt="1"/>
          </p:nvPr>
        </p:nvSpPr>
        <p:spPr>
          <a:xfrm>
            <a:off x="727788" y="2063479"/>
            <a:ext cx="4805265" cy="2731041"/>
          </a:xfrm>
          <a:prstGeom prst="rect">
            <a:avLst/>
          </a:prstGeom>
        </p:spPr>
        <p:txBody>
          <a:bodyPr/>
          <a:lstStyle>
            <a:lvl1pPr algn="l">
              <a:defRPr sz="5500" b="1" i="0" spc="0" baseline="0">
                <a:solidFill>
                  <a:srgbClr val="000065"/>
                </a:solidFill>
                <a:latin typeface="+mj-lt"/>
              </a:defRPr>
            </a:lvl1pPr>
          </a:lstStyle>
          <a:p>
            <a:r>
              <a:rPr lang="en-GB"/>
              <a:t>Heading  &gt; use this template </a:t>
            </a:r>
            <a:br>
              <a:rPr lang="en-GB"/>
            </a:br>
            <a:r>
              <a:rPr lang="en-GB"/>
              <a:t>(40pt text)</a:t>
            </a:r>
            <a:endParaRPr lang="en-US"/>
          </a:p>
        </p:txBody>
      </p:sp>
    </p:spTree>
    <p:extLst>
      <p:ext uri="{BB962C8B-B14F-4D97-AF65-F5344CB8AC3E}">
        <p14:creationId xmlns:p14="http://schemas.microsoft.com/office/powerpoint/2010/main" val="5543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Introduction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BAAE92-C21F-5244-9C99-243959C801D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4FA5AD7-B962-F26C-2495-6320FCF61DB8}"/>
              </a:ext>
            </a:extLst>
          </p:cNvPr>
          <p:cNvPicPr>
            <a:picLocks noChangeAspect="1"/>
          </p:cNvPicPr>
          <p:nvPr userDrawn="1"/>
        </p:nvPicPr>
        <p:blipFill>
          <a:blip r:embed="rId3"/>
          <a:stretch>
            <a:fillRect/>
          </a:stretch>
        </p:blipFill>
        <p:spPr>
          <a:xfrm>
            <a:off x="838914" y="615106"/>
            <a:ext cx="887250" cy="822515"/>
          </a:xfrm>
          <a:prstGeom prst="rect">
            <a:avLst/>
          </a:prstGeom>
        </p:spPr>
      </p:pic>
      <p:sp>
        <p:nvSpPr>
          <p:cNvPr id="8" name="TextBox 7">
            <a:extLst>
              <a:ext uri="{FF2B5EF4-FFF2-40B4-BE49-F238E27FC236}">
                <a16:creationId xmlns:a16="http://schemas.microsoft.com/office/drawing/2014/main" id="{401AEF73-979C-D508-692B-39911C1DD064}"/>
              </a:ext>
            </a:extLst>
          </p:cNvPr>
          <p:cNvSpPr txBox="1"/>
          <p:nvPr userDrawn="1"/>
        </p:nvSpPr>
        <p:spPr>
          <a:xfrm>
            <a:off x="727788" y="6056103"/>
            <a:ext cx="1424723" cy="307777"/>
          </a:xfrm>
          <a:prstGeom prst="rect">
            <a:avLst/>
          </a:prstGeom>
          <a:noFill/>
        </p:spPr>
        <p:txBody>
          <a:bodyPr wrap="square" rtlCol="0">
            <a:spAutoFit/>
          </a:bodyPr>
          <a:lstStyle/>
          <a:p>
            <a:pPr algn="l"/>
            <a:r>
              <a:rPr lang="en-US" sz="1400" err="1">
                <a:solidFill>
                  <a:schemeClr val="tx2"/>
                </a:solidFill>
              </a:rPr>
              <a:t>www.sfha.co.uk</a:t>
            </a:r>
            <a:endParaRPr lang="en-US" sz="1400">
              <a:solidFill>
                <a:schemeClr val="tx2"/>
              </a:solidFill>
            </a:endParaRPr>
          </a:p>
        </p:txBody>
      </p:sp>
      <p:sp>
        <p:nvSpPr>
          <p:cNvPr id="9" name="Title 1">
            <a:extLst>
              <a:ext uri="{FF2B5EF4-FFF2-40B4-BE49-F238E27FC236}">
                <a16:creationId xmlns:a16="http://schemas.microsoft.com/office/drawing/2014/main" id="{92E38D2B-79F5-ACE1-C8B0-2261DE8B591F}"/>
              </a:ext>
            </a:extLst>
          </p:cNvPr>
          <p:cNvSpPr>
            <a:spLocks noGrp="1"/>
          </p:cNvSpPr>
          <p:nvPr>
            <p:ph type="ctrTitle" hasCustomPrompt="1"/>
          </p:nvPr>
        </p:nvSpPr>
        <p:spPr>
          <a:xfrm>
            <a:off x="727788" y="2063479"/>
            <a:ext cx="4805265" cy="2731041"/>
          </a:xfrm>
          <a:prstGeom prst="rect">
            <a:avLst/>
          </a:prstGeom>
        </p:spPr>
        <p:txBody>
          <a:bodyPr/>
          <a:lstStyle>
            <a:lvl1pPr algn="l">
              <a:defRPr sz="5500" b="1" i="0" spc="0" baseline="0">
                <a:solidFill>
                  <a:srgbClr val="000065"/>
                </a:solidFill>
                <a:latin typeface="+mj-lt"/>
              </a:defRPr>
            </a:lvl1pPr>
          </a:lstStyle>
          <a:p>
            <a:r>
              <a:rPr lang="en-GB"/>
              <a:t>Heading  &gt; use this template </a:t>
            </a:r>
            <a:br>
              <a:rPr lang="en-GB"/>
            </a:br>
            <a:r>
              <a:rPr lang="en-GB"/>
              <a:t>(40pt text)</a:t>
            </a:r>
            <a:endParaRPr lang="en-US"/>
          </a:p>
        </p:txBody>
      </p:sp>
    </p:spTree>
    <p:extLst>
      <p:ext uri="{BB962C8B-B14F-4D97-AF65-F5344CB8AC3E}">
        <p14:creationId xmlns:p14="http://schemas.microsoft.com/office/powerpoint/2010/main" val="116866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ro slide - long head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EE7738-D53F-AE4C-110B-9D45D2FD4C64}"/>
              </a:ext>
            </a:extLst>
          </p:cNvPr>
          <p:cNvSpPr/>
          <p:nvPr userDrawn="1"/>
        </p:nvSpPr>
        <p:spPr>
          <a:xfrm>
            <a:off x="0" y="0"/>
            <a:ext cx="5213268" cy="6858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683963"/>
            <a:ext cx="4031133" cy="3603029"/>
          </a:xfrm>
          <a:prstGeom prst="rect">
            <a:avLst/>
          </a:prstGeom>
        </p:spPr>
        <p:txBody>
          <a:bodyPr/>
          <a:lstStyle>
            <a:lvl1pPr algn="l">
              <a:defRPr sz="5500" b="1" i="0" spc="0" baseline="0">
                <a:solidFill>
                  <a:srgbClr val="000065"/>
                </a:solidFill>
                <a:latin typeface="+mj-lt"/>
              </a:defRPr>
            </a:lvl1pPr>
          </a:lstStyle>
          <a:p>
            <a:r>
              <a:rPr lang="en-GB"/>
              <a:t>Long title  &gt; use this template </a:t>
            </a:r>
            <a:br>
              <a:rPr lang="en-GB"/>
            </a:br>
            <a:r>
              <a:rPr lang="en-GB"/>
              <a:t>(40pt text)</a:t>
            </a:r>
            <a:endParaRPr lang="en-US"/>
          </a:p>
        </p:txBody>
      </p:sp>
      <p:sp>
        <p:nvSpPr>
          <p:cNvPr id="5" name="Subtitle 2"/>
          <p:cNvSpPr>
            <a:spLocks noGrp="1"/>
          </p:cNvSpPr>
          <p:nvPr>
            <p:ph type="subTitle" idx="1" hasCustomPrompt="1"/>
          </p:nvPr>
        </p:nvSpPr>
        <p:spPr>
          <a:xfrm>
            <a:off x="461556" y="4476412"/>
            <a:ext cx="4027318" cy="1470722"/>
          </a:xfrm>
          <a:prstGeom prst="rect">
            <a:avLst/>
          </a:prstGeom>
        </p:spPr>
        <p:txBody>
          <a:bodyPr/>
          <a:lstStyle>
            <a:lvl1pPr marL="0" indent="0" algn="l">
              <a:buNone/>
              <a:defRPr sz="2500" baseline="0">
                <a:solidFill>
                  <a:srgbClr val="12143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Enter a sub-heading / date / version here</a:t>
            </a:r>
            <a:endParaRPr lang="en-US"/>
          </a:p>
        </p:txBody>
      </p:sp>
      <p:pic>
        <p:nvPicPr>
          <p:cNvPr id="4" name="Picture 3">
            <a:extLst>
              <a:ext uri="{FF2B5EF4-FFF2-40B4-BE49-F238E27FC236}">
                <a16:creationId xmlns:a16="http://schemas.microsoft.com/office/drawing/2014/main" id="{1CE9F9FA-5F18-B2C2-94B3-B0FFD4BC6E20}"/>
              </a:ext>
            </a:extLst>
          </p:cNvPr>
          <p:cNvPicPr>
            <a:picLocks noChangeAspect="1"/>
          </p:cNvPicPr>
          <p:nvPr userDrawn="1"/>
        </p:nvPicPr>
        <p:blipFill rotWithShape="1">
          <a:blip r:embed="rId2"/>
          <a:srcRect l="34093"/>
          <a:stretch/>
        </p:blipFill>
        <p:spPr>
          <a:xfrm>
            <a:off x="5213268" y="0"/>
            <a:ext cx="6978732" cy="6858000"/>
          </a:xfrm>
          <a:prstGeom prst="rect">
            <a:avLst/>
          </a:prstGeom>
        </p:spPr>
      </p:pic>
    </p:spTree>
    <p:extLst>
      <p:ext uri="{BB962C8B-B14F-4D97-AF65-F5344CB8AC3E}">
        <p14:creationId xmlns:p14="http://schemas.microsoft.com/office/powerpoint/2010/main" val="415793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lide - Short head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7015FD-34B1-C838-D031-57781C75F5C6}"/>
              </a:ext>
            </a:extLst>
          </p:cNvPr>
          <p:cNvSpPr/>
          <p:nvPr userDrawn="1"/>
        </p:nvSpPr>
        <p:spPr>
          <a:xfrm>
            <a:off x="0" y="0"/>
            <a:ext cx="12192000" cy="6858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61555" y="479041"/>
            <a:ext cx="11277600" cy="2450770"/>
          </a:xfrm>
          <a:prstGeom prst="rect">
            <a:avLst/>
          </a:prstGeom>
        </p:spPr>
        <p:txBody>
          <a:bodyPr/>
          <a:lstStyle>
            <a:lvl1pPr algn="l">
              <a:defRPr sz="7000" b="1" i="0" spc="0" baseline="0">
                <a:solidFill>
                  <a:schemeClr val="tx2"/>
                </a:solidFill>
                <a:latin typeface="+mj-lt"/>
              </a:defRPr>
            </a:lvl1pPr>
          </a:lstStyle>
          <a:p>
            <a:r>
              <a:rPr lang="en-GB"/>
              <a:t>Short title &gt; use this</a:t>
            </a:r>
            <a:endParaRPr lang="en-US"/>
          </a:p>
        </p:txBody>
      </p:sp>
      <p:sp>
        <p:nvSpPr>
          <p:cNvPr id="5" name="Subtitle 2"/>
          <p:cNvSpPr>
            <a:spLocks noGrp="1"/>
          </p:cNvSpPr>
          <p:nvPr>
            <p:ph type="subTitle" idx="1" hasCustomPrompt="1"/>
          </p:nvPr>
        </p:nvSpPr>
        <p:spPr>
          <a:xfrm>
            <a:off x="461555" y="2929812"/>
            <a:ext cx="11277600" cy="3093455"/>
          </a:xfrm>
          <a:prstGeom prst="rect">
            <a:avLst/>
          </a:prstGeom>
        </p:spPr>
        <p:txBody>
          <a:bodyPr/>
          <a:lstStyle>
            <a:lvl1pPr marL="0" indent="0" algn="l">
              <a:buNone/>
              <a:defRPr sz="28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Enter a sub-heading / date / version here</a:t>
            </a:r>
            <a:endParaRPr lang="en-US"/>
          </a:p>
        </p:txBody>
      </p:sp>
      <p:sp>
        <p:nvSpPr>
          <p:cNvPr id="3" name="TextBox 2">
            <a:extLst>
              <a:ext uri="{FF2B5EF4-FFF2-40B4-BE49-F238E27FC236}">
                <a16:creationId xmlns:a16="http://schemas.microsoft.com/office/drawing/2014/main" id="{85A02130-A148-DD12-181D-EA60EC122C07}"/>
              </a:ext>
            </a:extLst>
          </p:cNvPr>
          <p:cNvSpPr txBox="1"/>
          <p:nvPr userDrawn="1"/>
        </p:nvSpPr>
        <p:spPr>
          <a:xfrm>
            <a:off x="10314432" y="6228582"/>
            <a:ext cx="1424723" cy="261610"/>
          </a:xfrm>
          <a:prstGeom prst="rect">
            <a:avLst/>
          </a:prstGeom>
          <a:noFill/>
        </p:spPr>
        <p:txBody>
          <a:bodyPr wrap="square" rtlCol="0">
            <a:spAutoFit/>
          </a:bodyPr>
          <a:lstStyle/>
          <a:p>
            <a:pPr algn="r"/>
            <a:r>
              <a:rPr lang="en-US" sz="1100" err="1">
                <a:solidFill>
                  <a:schemeClr val="tx2"/>
                </a:solidFill>
              </a:rPr>
              <a:t>www.sfha.co.uk</a:t>
            </a:r>
            <a:endParaRPr lang="en-US" sz="1100">
              <a:solidFill>
                <a:schemeClr val="tx2"/>
              </a:solidFill>
            </a:endParaRPr>
          </a:p>
        </p:txBody>
      </p:sp>
      <p:pic>
        <p:nvPicPr>
          <p:cNvPr id="6" name="Picture 5">
            <a:extLst>
              <a:ext uri="{FF2B5EF4-FFF2-40B4-BE49-F238E27FC236}">
                <a16:creationId xmlns:a16="http://schemas.microsoft.com/office/drawing/2014/main" id="{AD40C166-3DC7-673E-04DB-F6EE6A69EA32}"/>
              </a:ext>
            </a:extLst>
          </p:cNvPr>
          <p:cNvPicPr>
            <a:picLocks noChangeAspect="1"/>
          </p:cNvPicPr>
          <p:nvPr userDrawn="1"/>
        </p:nvPicPr>
        <p:blipFill>
          <a:blip r:embed="rId2"/>
          <a:stretch>
            <a:fillRect/>
          </a:stretch>
        </p:blipFill>
        <p:spPr>
          <a:xfrm>
            <a:off x="461555" y="6078496"/>
            <a:ext cx="1792224" cy="44981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slide - long hea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A34C2A-8718-D7A6-AF31-B05F6F87AE72}"/>
              </a:ext>
            </a:extLst>
          </p:cNvPr>
          <p:cNvSpPr/>
          <p:nvPr userDrawn="1"/>
        </p:nvSpPr>
        <p:spPr>
          <a:xfrm>
            <a:off x="0" y="0"/>
            <a:ext cx="12192000" cy="6858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61555" y="479042"/>
            <a:ext cx="11277600" cy="1280159"/>
          </a:xfrm>
          <a:prstGeom prst="rect">
            <a:avLst/>
          </a:prstGeom>
        </p:spPr>
        <p:txBody>
          <a:bodyPr/>
          <a:lstStyle>
            <a:lvl1pPr algn="l">
              <a:defRPr sz="4000" b="1" i="0" spc="0" baseline="0">
                <a:solidFill>
                  <a:schemeClr val="tx2"/>
                </a:solidFill>
                <a:latin typeface="+mj-lt"/>
              </a:defRPr>
            </a:lvl1pPr>
          </a:lstStyle>
          <a:p>
            <a:r>
              <a:rPr lang="en-GB"/>
              <a:t>Long title &gt; use this template </a:t>
            </a:r>
            <a:br>
              <a:rPr lang="en-GB"/>
            </a:br>
            <a:r>
              <a:rPr lang="en-GB"/>
              <a:t>(40pt text)</a:t>
            </a:r>
            <a:endParaRPr lang="en-US"/>
          </a:p>
        </p:txBody>
      </p:sp>
      <p:sp>
        <p:nvSpPr>
          <p:cNvPr id="5" name="Subtitle 2"/>
          <p:cNvSpPr>
            <a:spLocks noGrp="1"/>
          </p:cNvSpPr>
          <p:nvPr>
            <p:ph type="subTitle" idx="1" hasCustomPrompt="1"/>
          </p:nvPr>
        </p:nvSpPr>
        <p:spPr>
          <a:xfrm>
            <a:off x="461555" y="2929812"/>
            <a:ext cx="11277600" cy="3093455"/>
          </a:xfrm>
          <a:prstGeom prst="rect">
            <a:avLst/>
          </a:prstGeom>
        </p:spPr>
        <p:txBody>
          <a:bodyPr/>
          <a:lstStyle>
            <a:lvl1pPr marL="0" indent="0" algn="l">
              <a:buNone/>
              <a:defRPr sz="28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Enter a sub-heading / date / version here</a:t>
            </a:r>
            <a:endParaRPr lang="en-US"/>
          </a:p>
        </p:txBody>
      </p:sp>
      <p:sp>
        <p:nvSpPr>
          <p:cNvPr id="4" name="TextBox 3">
            <a:extLst>
              <a:ext uri="{FF2B5EF4-FFF2-40B4-BE49-F238E27FC236}">
                <a16:creationId xmlns:a16="http://schemas.microsoft.com/office/drawing/2014/main" id="{9D469571-C9A4-1BAD-1C6B-7387D91E9432}"/>
              </a:ext>
            </a:extLst>
          </p:cNvPr>
          <p:cNvSpPr txBox="1"/>
          <p:nvPr userDrawn="1"/>
        </p:nvSpPr>
        <p:spPr>
          <a:xfrm>
            <a:off x="10314432" y="6228582"/>
            <a:ext cx="1424723" cy="261610"/>
          </a:xfrm>
          <a:prstGeom prst="rect">
            <a:avLst/>
          </a:prstGeom>
          <a:noFill/>
        </p:spPr>
        <p:txBody>
          <a:bodyPr wrap="square" rtlCol="0">
            <a:spAutoFit/>
          </a:bodyPr>
          <a:lstStyle/>
          <a:p>
            <a:pPr algn="r"/>
            <a:r>
              <a:rPr lang="en-US" sz="1100" err="1">
                <a:solidFill>
                  <a:schemeClr val="tx2"/>
                </a:solidFill>
              </a:rPr>
              <a:t>www.sfha.co.uk</a:t>
            </a:r>
            <a:endParaRPr lang="en-US" sz="1100">
              <a:solidFill>
                <a:schemeClr val="tx2"/>
              </a:solidFill>
            </a:endParaRPr>
          </a:p>
        </p:txBody>
      </p:sp>
      <p:pic>
        <p:nvPicPr>
          <p:cNvPr id="6" name="Picture 5">
            <a:extLst>
              <a:ext uri="{FF2B5EF4-FFF2-40B4-BE49-F238E27FC236}">
                <a16:creationId xmlns:a16="http://schemas.microsoft.com/office/drawing/2014/main" id="{962C4CC2-6E1D-43AC-C818-AACC2D7F04A7}"/>
              </a:ext>
            </a:extLst>
          </p:cNvPr>
          <p:cNvPicPr>
            <a:picLocks noChangeAspect="1"/>
          </p:cNvPicPr>
          <p:nvPr userDrawn="1"/>
        </p:nvPicPr>
        <p:blipFill>
          <a:blip r:embed="rId2"/>
          <a:stretch>
            <a:fillRect/>
          </a:stretch>
        </p:blipFill>
        <p:spPr>
          <a:xfrm>
            <a:off x="461555" y="6078496"/>
            <a:ext cx="1792224" cy="449811"/>
          </a:xfrm>
          <a:prstGeom prst="rect">
            <a:avLst/>
          </a:prstGeom>
        </p:spPr>
      </p:pic>
    </p:spTree>
    <p:extLst>
      <p:ext uri="{BB962C8B-B14F-4D97-AF65-F5344CB8AC3E}">
        <p14:creationId xmlns:p14="http://schemas.microsoft.com/office/powerpoint/2010/main" val="92351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tion slide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382335-4EB5-057C-DBE2-82F34069F9D8}"/>
              </a:ext>
            </a:extLst>
          </p:cNvPr>
          <p:cNvSpPr/>
          <p:nvPr userDrawn="1"/>
        </p:nvSpPr>
        <p:spPr>
          <a:xfrm>
            <a:off x="0" y="0"/>
            <a:ext cx="12192000"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baseline="0">
                <a:solidFill>
                  <a:schemeClr val="tx2"/>
                </a:solidFill>
                <a:latin typeface="+mj-lt"/>
              </a:defRPr>
            </a:lvl1pPr>
          </a:lstStyle>
          <a:p>
            <a:r>
              <a:rPr lang="en-GB"/>
              <a:t>Long title &gt; use this template </a:t>
            </a:r>
            <a:br>
              <a:rPr lang="en-GB"/>
            </a:br>
            <a:r>
              <a:rPr lang="en-GB"/>
              <a:t>(40pt text)</a:t>
            </a:r>
            <a:endParaRPr lang="en-US"/>
          </a:p>
        </p:txBody>
      </p:sp>
      <p:sp>
        <p:nvSpPr>
          <p:cNvPr id="5" name="Subtitle 2"/>
          <p:cNvSpPr>
            <a:spLocks noGrp="1"/>
          </p:cNvSpPr>
          <p:nvPr>
            <p:ph type="subTitle" idx="1" hasCustomPrompt="1"/>
          </p:nvPr>
        </p:nvSpPr>
        <p:spPr>
          <a:xfrm>
            <a:off x="461555" y="2929812"/>
            <a:ext cx="11277600" cy="3093455"/>
          </a:xfrm>
          <a:prstGeom prst="rect">
            <a:avLst/>
          </a:prstGeom>
        </p:spPr>
        <p:txBody>
          <a:bodyPr/>
          <a:lstStyle>
            <a:lvl1pPr marL="0" indent="0" algn="l">
              <a:buNone/>
              <a:defRPr sz="2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Enter a sub-heading / date / version here</a:t>
            </a:r>
            <a:endParaRPr lang="en-US"/>
          </a:p>
        </p:txBody>
      </p:sp>
      <p:sp>
        <p:nvSpPr>
          <p:cNvPr id="2" name="TextBox 1">
            <a:extLst>
              <a:ext uri="{FF2B5EF4-FFF2-40B4-BE49-F238E27FC236}">
                <a16:creationId xmlns:a16="http://schemas.microsoft.com/office/drawing/2014/main" id="{0E6D3486-3041-620F-E822-3453A14E7043}"/>
              </a:ext>
            </a:extLst>
          </p:cNvPr>
          <p:cNvSpPr txBox="1"/>
          <p:nvPr userDrawn="1"/>
        </p:nvSpPr>
        <p:spPr>
          <a:xfrm>
            <a:off x="10314432" y="6228582"/>
            <a:ext cx="1424723" cy="261610"/>
          </a:xfrm>
          <a:prstGeom prst="rect">
            <a:avLst/>
          </a:prstGeom>
          <a:noFill/>
        </p:spPr>
        <p:txBody>
          <a:bodyPr wrap="square" rtlCol="0">
            <a:spAutoFit/>
          </a:bodyPr>
          <a:lstStyle/>
          <a:p>
            <a:pPr algn="r"/>
            <a:r>
              <a:rPr lang="en-US" sz="1100" err="1">
                <a:solidFill>
                  <a:schemeClr val="tx2"/>
                </a:solidFill>
              </a:rPr>
              <a:t>www.sfha.co.uk</a:t>
            </a:r>
            <a:endParaRPr lang="en-US" sz="1100">
              <a:solidFill>
                <a:schemeClr val="tx2"/>
              </a:solidFill>
            </a:endParaRPr>
          </a:p>
        </p:txBody>
      </p:sp>
      <p:pic>
        <p:nvPicPr>
          <p:cNvPr id="6" name="Picture 5">
            <a:extLst>
              <a:ext uri="{FF2B5EF4-FFF2-40B4-BE49-F238E27FC236}">
                <a16:creationId xmlns:a16="http://schemas.microsoft.com/office/drawing/2014/main" id="{CDB3521C-2B1A-C025-9F81-4186A97FFCC6}"/>
              </a:ext>
            </a:extLst>
          </p:cNvPr>
          <p:cNvPicPr>
            <a:picLocks noChangeAspect="1"/>
          </p:cNvPicPr>
          <p:nvPr userDrawn="1"/>
        </p:nvPicPr>
        <p:blipFill>
          <a:blip r:embed="rId2"/>
          <a:stretch>
            <a:fillRect/>
          </a:stretch>
        </p:blipFill>
        <p:spPr>
          <a:xfrm>
            <a:off x="461555" y="6078496"/>
            <a:ext cx="1792224" cy="44981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1"/>
          <p:cNvSpPr txBox="1">
            <a:spLocks/>
          </p:cNvSpPr>
          <p:nvPr userDrawn="1"/>
        </p:nvSpPr>
        <p:spPr>
          <a:xfrm>
            <a:off x="461555" y="479042"/>
            <a:ext cx="11277600" cy="1280159"/>
          </a:xfrm>
          <a:prstGeom prst="rect">
            <a:avLst/>
          </a:prstGeom>
        </p:spPr>
        <p:txBody>
          <a:bodyPr/>
          <a:lstStyle>
            <a:lvl1pPr algn="l" defTabSz="457200" rtl="0" eaLnBrk="1" latinLnBrk="0" hangingPunct="1">
              <a:spcBef>
                <a:spcPct val="0"/>
              </a:spcBef>
              <a:buNone/>
              <a:defRPr sz="4000" b="1" i="0" kern="1200" spc="0">
                <a:solidFill>
                  <a:srgbClr val="FFDD00"/>
                </a:solidFill>
                <a:latin typeface="+mj-lt"/>
                <a:ea typeface="+mj-ea"/>
                <a:cs typeface="+mj-cs"/>
              </a:defRPr>
            </a:lvl1pPr>
          </a:lstStyle>
          <a:p>
            <a:endParaRPr lang="en-GB" sz="4000"/>
          </a:p>
        </p:txBody>
      </p:sp>
      <p:sp>
        <p:nvSpPr>
          <p:cNvPr id="2" name="TextBox 1">
            <a:extLst>
              <a:ext uri="{FF2B5EF4-FFF2-40B4-BE49-F238E27FC236}">
                <a16:creationId xmlns:a16="http://schemas.microsoft.com/office/drawing/2014/main" id="{0B619AD3-58B8-C063-140E-CF43A35882A2}"/>
              </a:ext>
            </a:extLst>
          </p:cNvPr>
          <p:cNvSpPr txBox="1"/>
          <p:nvPr userDrawn="1"/>
        </p:nvSpPr>
        <p:spPr>
          <a:xfrm>
            <a:off x="10314432" y="6228582"/>
            <a:ext cx="1424723" cy="261610"/>
          </a:xfrm>
          <a:prstGeom prst="rect">
            <a:avLst/>
          </a:prstGeom>
          <a:noFill/>
        </p:spPr>
        <p:txBody>
          <a:bodyPr wrap="square" rtlCol="0">
            <a:spAutoFit/>
          </a:bodyPr>
          <a:lstStyle/>
          <a:p>
            <a:pPr algn="r"/>
            <a:r>
              <a:rPr lang="en-US" sz="1100" err="1">
                <a:solidFill>
                  <a:schemeClr val="tx2"/>
                </a:solidFill>
              </a:rPr>
              <a:t>www.sfha.co.uk</a:t>
            </a:r>
            <a:endParaRPr lang="en-US" sz="1100">
              <a:solidFill>
                <a:schemeClr val="tx2"/>
              </a:solidFill>
            </a:endParaRPr>
          </a:p>
        </p:txBody>
      </p:sp>
      <p:pic>
        <p:nvPicPr>
          <p:cNvPr id="6" name="Picture 5">
            <a:extLst>
              <a:ext uri="{FF2B5EF4-FFF2-40B4-BE49-F238E27FC236}">
                <a16:creationId xmlns:a16="http://schemas.microsoft.com/office/drawing/2014/main" id="{FEA22433-AA6E-48DE-7461-F6566B1857FC}"/>
              </a:ext>
            </a:extLst>
          </p:cNvPr>
          <p:cNvPicPr>
            <a:picLocks noChangeAspect="1"/>
          </p:cNvPicPr>
          <p:nvPr userDrawn="1"/>
        </p:nvPicPr>
        <p:blipFill>
          <a:blip r:embed="rId18"/>
          <a:stretch>
            <a:fillRect/>
          </a:stretch>
        </p:blipFill>
        <p:spPr>
          <a:xfrm>
            <a:off x="461555" y="6078496"/>
            <a:ext cx="1792224" cy="449811"/>
          </a:xfrm>
          <a:prstGeom prst="rect">
            <a:avLst/>
          </a:prstGeom>
        </p:spPr>
      </p:pic>
    </p:spTree>
    <p:extLst>
      <p:ext uri="{BB962C8B-B14F-4D97-AF65-F5344CB8AC3E}">
        <p14:creationId xmlns:p14="http://schemas.microsoft.com/office/powerpoint/2010/main" val="126579118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75" r:id="rId6"/>
    <p:sldLayoutId id="2147483670" r:id="rId7"/>
    <p:sldLayoutId id="2147483649" r:id="rId8"/>
    <p:sldLayoutId id="2147483651" r:id="rId9"/>
    <p:sldLayoutId id="2147483650" r:id="rId10"/>
    <p:sldLayoutId id="2147483668" r:id="rId11"/>
    <p:sldLayoutId id="2147483676" r:id="rId12"/>
    <p:sldLayoutId id="2147483674" r:id="rId13"/>
    <p:sldLayoutId id="2147483657" r:id="rId14"/>
    <p:sldLayoutId id="2147483669" r:id="rId15"/>
    <p:sldLayoutId id="2147483682"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7408" userDrawn="1">
          <p15:clr>
            <a:srgbClr val="F26B43"/>
          </p15:clr>
        </p15:guide>
        <p15:guide id="3" orient="horz" pos="300" userDrawn="1">
          <p15:clr>
            <a:srgbClr val="F26B43"/>
          </p15:clr>
        </p15:guide>
        <p15:guide id="4" orient="horz" pos="3884" userDrawn="1">
          <p15:clr>
            <a:srgbClr val="F26B43"/>
          </p15:clr>
        </p15:guide>
        <p15:guide id="5" orient="horz" pos="111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mailto:tockendon@sfha.co.uk" TargetMode="External"/><Relationship Id="rId2" Type="http://schemas.openxmlformats.org/officeDocument/2006/relationships/hyperlink" Target="mailto:sfitton@sfha.co.uk"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41B3-13A7-F31C-8081-5A8DA2C7687A}"/>
              </a:ext>
            </a:extLst>
          </p:cNvPr>
          <p:cNvSpPr>
            <a:spLocks noGrp="1"/>
          </p:cNvSpPr>
          <p:nvPr>
            <p:ph type="ctrTitle"/>
          </p:nvPr>
        </p:nvSpPr>
        <p:spPr/>
        <p:txBody>
          <a:bodyPr lIns="91440" tIns="45720" rIns="91440" bIns="45720" anchor="t"/>
          <a:lstStyle/>
          <a:p>
            <a:r>
              <a:rPr lang="en-US" dirty="0">
                <a:cs typeface="Times New Roman"/>
              </a:rPr>
              <a:t>Housing (Scotland) Bill 2025</a:t>
            </a:r>
          </a:p>
        </p:txBody>
      </p:sp>
    </p:spTree>
    <p:extLst>
      <p:ext uri="{BB962C8B-B14F-4D97-AF65-F5344CB8AC3E}">
        <p14:creationId xmlns:p14="http://schemas.microsoft.com/office/powerpoint/2010/main" val="228826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CC2C8-AA09-2BB0-4567-9FF00A285C62}"/>
              </a:ext>
            </a:extLst>
          </p:cNvPr>
          <p:cNvSpPr>
            <a:spLocks noGrp="1"/>
          </p:cNvSpPr>
          <p:nvPr>
            <p:ph type="ctrTitle"/>
          </p:nvPr>
        </p:nvSpPr>
        <p:spPr/>
        <p:txBody>
          <a:bodyPr lIns="91440" tIns="45720" rIns="91440" bIns="45720" anchor="t"/>
          <a:lstStyle/>
          <a:p>
            <a:r>
              <a:rPr lang="en-US">
                <a:cs typeface="Times New Roman"/>
              </a:rPr>
              <a:t>SST: Succession </a:t>
            </a:r>
            <a:endParaRPr lang="en-US"/>
          </a:p>
        </p:txBody>
      </p:sp>
      <p:sp>
        <p:nvSpPr>
          <p:cNvPr id="3" name="Subtitle 2">
            <a:extLst>
              <a:ext uri="{FF2B5EF4-FFF2-40B4-BE49-F238E27FC236}">
                <a16:creationId xmlns:a16="http://schemas.microsoft.com/office/drawing/2014/main" id="{FA5F5297-C16C-33CF-3768-F60E7FB92AA0}"/>
              </a:ext>
            </a:extLst>
          </p:cNvPr>
          <p:cNvSpPr>
            <a:spLocks noGrp="1"/>
          </p:cNvSpPr>
          <p:nvPr>
            <p:ph type="subTitle" idx="1"/>
          </p:nvPr>
        </p:nvSpPr>
        <p:spPr>
          <a:xfrm>
            <a:off x="461555" y="1497252"/>
            <a:ext cx="11277600" cy="4526015"/>
          </a:xfrm>
        </p:spPr>
        <p:txBody>
          <a:bodyPr lIns="91440" tIns="45720" rIns="91440" bIns="45720" anchor="t"/>
          <a:lstStyle/>
          <a:p>
            <a:r>
              <a:rPr lang="en-US" sz="2400" dirty="0">
                <a:latin typeface="Aptos"/>
                <a:cs typeface="Arial" panose="020B0604020202020204"/>
              </a:rPr>
              <a:t>Housing (Scotland) Act 2001 is modified so;</a:t>
            </a:r>
            <a:endParaRPr lang="en-US" sz="2400" dirty="0">
              <a:latin typeface="Aptos"/>
            </a:endParaRPr>
          </a:p>
          <a:p>
            <a:endParaRPr lang="en-US" sz="2400" dirty="0">
              <a:latin typeface="Aptos"/>
              <a:cs typeface="Arial" panose="020B0604020202020204"/>
            </a:endParaRPr>
          </a:p>
          <a:p>
            <a:pPr marL="457200" indent="-457200">
              <a:buChar char="•"/>
            </a:pPr>
            <a:r>
              <a:rPr lang="en-US" sz="2400" dirty="0">
                <a:latin typeface="Aptos"/>
                <a:cs typeface="Arial" panose="020B0604020202020204"/>
              </a:rPr>
              <a:t>Someone becomes a qualified person in succession terms after 6 months instead of 12</a:t>
            </a:r>
          </a:p>
          <a:p>
            <a:pPr marL="1371600" lvl="2" indent="-457200" algn="l">
              <a:buFont typeface="Wingdings"/>
              <a:buChar char="§"/>
            </a:pPr>
            <a:r>
              <a:rPr lang="en-US" dirty="0">
                <a:solidFill>
                  <a:srgbClr val="000000"/>
                </a:solidFill>
                <a:latin typeface="Aptos"/>
                <a:cs typeface="Arial" panose="020B0604020202020204"/>
              </a:rPr>
              <a:t>Partner/spouse</a:t>
            </a:r>
          </a:p>
          <a:p>
            <a:pPr marL="1371600" lvl="2" indent="-457200" algn="l">
              <a:buFont typeface="Wingdings"/>
              <a:buChar char="§"/>
            </a:pPr>
            <a:r>
              <a:rPr lang="en-US" dirty="0">
                <a:solidFill>
                  <a:srgbClr val="000000"/>
                </a:solidFill>
                <a:latin typeface="Aptos"/>
                <a:cs typeface="Arial" panose="020B0604020202020204"/>
              </a:rPr>
              <a:t>Tenant's family member</a:t>
            </a:r>
          </a:p>
          <a:p>
            <a:pPr marL="1371600" lvl="2" indent="-457200" algn="l">
              <a:buFont typeface="Wingdings"/>
              <a:buChar char="§"/>
            </a:pPr>
            <a:r>
              <a:rPr lang="en-US" dirty="0">
                <a:solidFill>
                  <a:srgbClr val="000000"/>
                </a:solidFill>
                <a:latin typeface="Aptos"/>
                <a:cs typeface="Arial" panose="020B0604020202020204"/>
              </a:rPr>
              <a:t>Carer</a:t>
            </a:r>
          </a:p>
          <a:p>
            <a:pPr marL="1371600" lvl="2" indent="-457200" algn="l">
              <a:buFont typeface="Wingdings"/>
              <a:buChar char="§"/>
            </a:pPr>
            <a:endParaRPr lang="en-US" dirty="0">
              <a:solidFill>
                <a:srgbClr val="000000"/>
              </a:solidFill>
              <a:latin typeface="Aptos"/>
              <a:cs typeface="Arial" panose="020B0604020202020204"/>
            </a:endParaRPr>
          </a:p>
          <a:p>
            <a:pPr marL="457200" indent="-457200">
              <a:buFont typeface="Arial"/>
              <a:buChar char="•"/>
            </a:pPr>
            <a:r>
              <a:rPr lang="en-US" sz="2400" dirty="0">
                <a:solidFill>
                  <a:srgbClr val="000000"/>
                </a:solidFill>
                <a:latin typeface="Aptos"/>
                <a:cs typeface="Arial" panose="020B0604020202020204"/>
              </a:rPr>
              <a:t>A qualified person who declines a tenancy has 6 months to vacate the property instead of 3.</a:t>
            </a:r>
          </a:p>
        </p:txBody>
      </p:sp>
    </p:spTree>
    <p:extLst>
      <p:ext uri="{BB962C8B-B14F-4D97-AF65-F5344CB8AC3E}">
        <p14:creationId xmlns:p14="http://schemas.microsoft.com/office/powerpoint/2010/main" val="57739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F2F9-A5C0-7779-782A-36626BF9F0C6}"/>
              </a:ext>
            </a:extLst>
          </p:cNvPr>
          <p:cNvSpPr>
            <a:spLocks noGrp="1"/>
          </p:cNvSpPr>
          <p:nvPr>
            <p:ph type="ctrTitle"/>
          </p:nvPr>
        </p:nvSpPr>
        <p:spPr/>
        <p:txBody>
          <a:bodyPr lIns="91440" tIns="45720" rIns="91440" bIns="45720" anchor="t"/>
          <a:lstStyle/>
          <a:p>
            <a:r>
              <a:rPr lang="en-US">
                <a:cs typeface="Times New Roman"/>
              </a:rPr>
              <a:t>Rent Increase Notices</a:t>
            </a:r>
            <a:endParaRPr lang="en-US"/>
          </a:p>
        </p:txBody>
      </p:sp>
      <p:sp>
        <p:nvSpPr>
          <p:cNvPr id="3" name="Subtitle 2">
            <a:extLst>
              <a:ext uri="{FF2B5EF4-FFF2-40B4-BE49-F238E27FC236}">
                <a16:creationId xmlns:a16="http://schemas.microsoft.com/office/drawing/2014/main" id="{6671CB3F-9FD6-FF04-9B16-A958349376E0}"/>
              </a:ext>
            </a:extLst>
          </p:cNvPr>
          <p:cNvSpPr>
            <a:spLocks noGrp="1"/>
          </p:cNvSpPr>
          <p:nvPr>
            <p:ph type="subTitle" idx="1"/>
          </p:nvPr>
        </p:nvSpPr>
        <p:spPr>
          <a:xfrm>
            <a:off x="461555" y="1375332"/>
            <a:ext cx="11277600" cy="4647935"/>
          </a:xfrm>
        </p:spPr>
        <p:txBody>
          <a:bodyPr lIns="91440" tIns="45720" rIns="91440" bIns="45720" anchor="t"/>
          <a:lstStyle/>
          <a:p>
            <a:r>
              <a:rPr lang="en-GB" sz="2000" b="1" dirty="0">
                <a:latin typeface="Aptos"/>
              </a:rPr>
              <a:t>Housing (Scotland) Act 2001:</a:t>
            </a:r>
          </a:p>
          <a:p>
            <a:pPr marL="342900" indent="-342900">
              <a:buChar char="•"/>
            </a:pPr>
            <a:r>
              <a:rPr lang="en-GB" sz="2000" dirty="0">
                <a:latin typeface="Aptos"/>
              </a:rPr>
              <a:t>delivering it to the tenant in person; </a:t>
            </a:r>
            <a:endParaRPr lang="en-US" sz="2000" dirty="0">
              <a:latin typeface="Aptos"/>
            </a:endParaRPr>
          </a:p>
          <a:p>
            <a:pPr marL="342900" indent="-342900">
              <a:buChar char="•"/>
            </a:pPr>
            <a:r>
              <a:rPr lang="en-GB" sz="2000" dirty="0">
                <a:latin typeface="Aptos"/>
              </a:rPr>
              <a:t>leaving at the tenant’s address; or </a:t>
            </a:r>
          </a:p>
          <a:p>
            <a:pPr marL="342900" indent="-342900">
              <a:buChar char="•"/>
            </a:pPr>
            <a:r>
              <a:rPr lang="en-GB" sz="2000" dirty="0">
                <a:latin typeface="Aptos"/>
              </a:rPr>
              <a:t>sending it by recorded delivery letter to the tenant at their address (where a signature on delivery is required).</a:t>
            </a:r>
            <a:endParaRPr lang="en-US" sz="2000" dirty="0">
              <a:latin typeface="Aptos"/>
            </a:endParaRPr>
          </a:p>
          <a:p>
            <a:endParaRPr lang="en-GB" sz="2000" dirty="0">
              <a:latin typeface="Aptos"/>
              <a:cs typeface="Arial"/>
            </a:endParaRPr>
          </a:p>
          <a:p>
            <a:r>
              <a:rPr lang="en-GB" sz="2000" b="1" dirty="0">
                <a:latin typeface="Aptos"/>
                <a:cs typeface="Arial"/>
              </a:rPr>
              <a:t>Housing Bill:</a:t>
            </a:r>
            <a:endParaRPr lang="en-US" sz="2000" b="1" dirty="0">
              <a:latin typeface="Aptos"/>
              <a:cs typeface="Arial"/>
            </a:endParaRPr>
          </a:p>
          <a:p>
            <a:pPr marL="285750" indent="-285750">
              <a:buFont typeface="Symbol,Sans-Serif"/>
              <a:buChar char="•"/>
            </a:pPr>
            <a:r>
              <a:rPr lang="en-GB" sz="2000" dirty="0">
                <a:latin typeface="Aptos"/>
                <a:cs typeface="Arial"/>
              </a:rPr>
              <a:t>by means of a postal service which provides for the delivery to be recorded, including in a way that does not require a signature on delivery (commonly known as a tracked mail service); and</a:t>
            </a:r>
            <a:endParaRPr lang="en-US" sz="2000" dirty="0">
              <a:latin typeface="Aptos"/>
              <a:cs typeface="Arial"/>
            </a:endParaRPr>
          </a:p>
          <a:p>
            <a:pPr marL="285750" indent="-285750">
              <a:buFont typeface="Symbol,Sans-Serif"/>
              <a:buChar char="•"/>
            </a:pPr>
            <a:r>
              <a:rPr lang="en-GB" sz="2000" dirty="0">
                <a:latin typeface="Aptos"/>
                <a:cs typeface="Arial"/>
              </a:rPr>
              <a:t>to allow notices about increase in rent or charges to be given by electronic means (such as email or a secure tenancy management platform) provided the tenant has agreed.</a:t>
            </a:r>
          </a:p>
          <a:p>
            <a:pPr marL="342900" indent="-342900">
              <a:buChar char="•"/>
            </a:pPr>
            <a:endParaRPr lang="en-GB" sz="2400" dirty="0">
              <a:latin typeface="Aptos"/>
              <a:cs typeface="Arial"/>
            </a:endParaRPr>
          </a:p>
          <a:p>
            <a:endParaRPr lang="en-GB" sz="2400" dirty="0">
              <a:latin typeface="Aptos"/>
              <a:cs typeface="Arial"/>
            </a:endParaRPr>
          </a:p>
          <a:p>
            <a:pPr marL="342900" indent="-342900">
              <a:buChar char="•"/>
            </a:pPr>
            <a:endParaRPr lang="en-GB" sz="2400" dirty="0">
              <a:latin typeface="Aptos"/>
              <a:cs typeface="Arial"/>
            </a:endParaRPr>
          </a:p>
          <a:p>
            <a:endParaRPr lang="en-US" dirty="0">
              <a:latin typeface="Arial" panose="020B0604020202020204"/>
              <a:cs typeface="Arial"/>
            </a:endParaRPr>
          </a:p>
        </p:txBody>
      </p:sp>
    </p:spTree>
    <p:extLst>
      <p:ext uri="{BB962C8B-B14F-4D97-AF65-F5344CB8AC3E}">
        <p14:creationId xmlns:p14="http://schemas.microsoft.com/office/powerpoint/2010/main" val="364125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1D9F8-9147-DF33-B0D3-DA7D0BDAF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2A454-2DD4-4669-A607-186F6E9AD34B}"/>
              </a:ext>
            </a:extLst>
          </p:cNvPr>
          <p:cNvSpPr>
            <a:spLocks noGrp="1"/>
          </p:cNvSpPr>
          <p:nvPr>
            <p:ph type="ctrTitle"/>
          </p:nvPr>
        </p:nvSpPr>
        <p:spPr/>
        <p:txBody>
          <a:bodyPr lIns="91440" tIns="45720" rIns="91440" bIns="45720" anchor="t"/>
          <a:lstStyle/>
          <a:p>
            <a:r>
              <a:rPr lang="en-US">
                <a:cs typeface="Times New Roman"/>
              </a:rPr>
              <a:t>Rent Increase Notices (cont.)</a:t>
            </a:r>
            <a:endParaRPr lang="en-US"/>
          </a:p>
        </p:txBody>
      </p:sp>
      <p:sp>
        <p:nvSpPr>
          <p:cNvPr id="3" name="Subtitle 2">
            <a:extLst>
              <a:ext uri="{FF2B5EF4-FFF2-40B4-BE49-F238E27FC236}">
                <a16:creationId xmlns:a16="http://schemas.microsoft.com/office/drawing/2014/main" id="{9EE3AE5F-4332-4B25-CD58-00570ADB8E42}"/>
              </a:ext>
            </a:extLst>
          </p:cNvPr>
          <p:cNvSpPr>
            <a:spLocks noGrp="1"/>
          </p:cNvSpPr>
          <p:nvPr>
            <p:ph type="subTitle" idx="1"/>
          </p:nvPr>
        </p:nvSpPr>
        <p:spPr>
          <a:xfrm>
            <a:off x="461555" y="1456612"/>
            <a:ext cx="11277600" cy="4566655"/>
          </a:xfrm>
        </p:spPr>
        <p:txBody>
          <a:bodyPr lIns="91440" tIns="45720" rIns="91440" bIns="45720" anchor="t"/>
          <a:lstStyle/>
          <a:p>
            <a:pPr marL="342900" indent="-342900">
              <a:buChar char="•"/>
            </a:pPr>
            <a:r>
              <a:rPr lang="en-GB" sz="2400" dirty="0">
                <a:latin typeface="Aptos"/>
                <a:cs typeface="Arial"/>
              </a:rPr>
              <a:t>Scottish Government advises that if Housing Associations are considering using a tracked service, they should seek advice from Royal Mail about likely costs.</a:t>
            </a:r>
          </a:p>
          <a:p>
            <a:pPr marL="285750" indent="-285750">
              <a:buFont typeface="Arial"/>
              <a:buChar char="•"/>
            </a:pPr>
            <a:endParaRPr lang="en-GB" sz="2400" dirty="0">
              <a:latin typeface="Aptos"/>
              <a:cs typeface="Arial"/>
            </a:endParaRPr>
          </a:p>
          <a:p>
            <a:pPr marL="285750" indent="-285750">
              <a:buFont typeface="Arial"/>
              <a:buChar char="•"/>
            </a:pPr>
            <a:r>
              <a:rPr lang="en-GB" sz="2400" dirty="0">
                <a:latin typeface="Aptos"/>
                <a:cs typeface="Arial"/>
              </a:rPr>
              <a:t>Rollout of the electronic option will depend on obtaining tenants consent (and potentially additional information, including email addresses).</a:t>
            </a:r>
          </a:p>
          <a:p>
            <a:pPr marL="285750" indent="-285750">
              <a:buFont typeface="Arial"/>
              <a:buChar char="•"/>
            </a:pPr>
            <a:endParaRPr lang="en-GB" sz="2400" dirty="0">
              <a:latin typeface="Aptos"/>
              <a:cs typeface="Arial"/>
            </a:endParaRPr>
          </a:p>
          <a:p>
            <a:pPr marL="285750" indent="-285750">
              <a:buFont typeface="Arial"/>
              <a:buChar char="•"/>
            </a:pPr>
            <a:r>
              <a:rPr lang="en-GB" sz="2400" dirty="0">
                <a:latin typeface="Aptos"/>
                <a:cs typeface="Arial"/>
              </a:rPr>
              <a:t>It will likely also mean that rent notice delivery methods are mixed during implementation of elective, digital options. </a:t>
            </a:r>
            <a:endParaRPr lang="en-GB" dirty="0">
              <a:cs typeface="Arial"/>
            </a:endParaRPr>
          </a:p>
          <a:p>
            <a:pPr marL="285750" indent="-285750">
              <a:buFont typeface="Arial"/>
              <a:buChar char="•"/>
            </a:pPr>
            <a:endParaRPr lang="en-GB" sz="2400" dirty="0">
              <a:latin typeface="Aptos"/>
              <a:cs typeface="Arial"/>
            </a:endParaRPr>
          </a:p>
          <a:p>
            <a:pPr marL="285750" indent="-285750">
              <a:buFont typeface="Arial"/>
              <a:buChar char="•"/>
            </a:pPr>
            <a:endParaRPr lang="en-GB" sz="2400" dirty="0">
              <a:latin typeface="Aptos"/>
              <a:cs typeface="Arial"/>
            </a:endParaRPr>
          </a:p>
          <a:p>
            <a:pPr marL="342900" indent="-342900">
              <a:buChar char="•"/>
            </a:pPr>
            <a:endParaRPr lang="en-GB" sz="2400" dirty="0">
              <a:latin typeface="Aptos"/>
              <a:cs typeface="Arial"/>
            </a:endParaRPr>
          </a:p>
          <a:p>
            <a:endParaRPr lang="en-GB" sz="2400" dirty="0">
              <a:latin typeface="Aptos"/>
              <a:cs typeface="Arial"/>
            </a:endParaRPr>
          </a:p>
          <a:p>
            <a:pPr marL="342900" indent="-342900">
              <a:buChar char="•"/>
            </a:pPr>
            <a:endParaRPr lang="en-GB" sz="2400" dirty="0">
              <a:latin typeface="Aptos"/>
              <a:cs typeface="Arial"/>
            </a:endParaRPr>
          </a:p>
          <a:p>
            <a:endParaRPr lang="en-US" dirty="0">
              <a:cs typeface="Arial"/>
            </a:endParaRPr>
          </a:p>
        </p:txBody>
      </p:sp>
    </p:spTree>
    <p:extLst>
      <p:ext uri="{BB962C8B-B14F-4D97-AF65-F5344CB8AC3E}">
        <p14:creationId xmlns:p14="http://schemas.microsoft.com/office/powerpoint/2010/main" val="177193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064E-6DD5-BD2E-FB52-F4DC8EDCE68A}"/>
              </a:ext>
            </a:extLst>
          </p:cNvPr>
          <p:cNvSpPr>
            <a:spLocks noGrp="1"/>
          </p:cNvSpPr>
          <p:nvPr>
            <p:ph type="ctrTitle"/>
          </p:nvPr>
        </p:nvSpPr>
        <p:spPr/>
        <p:txBody>
          <a:bodyPr lIns="91440" tIns="45720" rIns="91440" bIns="45720" anchor="t"/>
          <a:lstStyle/>
          <a:p>
            <a:r>
              <a:rPr lang="en-US">
                <a:cs typeface="Times New Roman"/>
              </a:rPr>
              <a:t>Homelessness Prevention</a:t>
            </a:r>
            <a:endParaRPr lang="en-US"/>
          </a:p>
        </p:txBody>
      </p:sp>
      <p:sp>
        <p:nvSpPr>
          <p:cNvPr id="3" name="Subtitle 2">
            <a:extLst>
              <a:ext uri="{FF2B5EF4-FFF2-40B4-BE49-F238E27FC236}">
                <a16:creationId xmlns:a16="http://schemas.microsoft.com/office/drawing/2014/main" id="{10D6E90E-1878-0D90-B28C-C3E5E6F32059}"/>
              </a:ext>
            </a:extLst>
          </p:cNvPr>
          <p:cNvSpPr>
            <a:spLocks noGrp="1"/>
          </p:cNvSpPr>
          <p:nvPr>
            <p:ph type="subTitle" idx="1"/>
          </p:nvPr>
        </p:nvSpPr>
        <p:spPr>
          <a:xfrm>
            <a:off x="461555" y="1497252"/>
            <a:ext cx="11277600" cy="4526015"/>
          </a:xfrm>
        </p:spPr>
        <p:txBody>
          <a:bodyPr lIns="91440" tIns="45720" rIns="91440" bIns="45720" anchor="t"/>
          <a:lstStyle/>
          <a:p>
            <a:pPr marL="457200" indent="-457200">
              <a:buChar char="•"/>
            </a:pPr>
            <a:r>
              <a:rPr lang="en-GB" sz="2000" dirty="0">
                <a:latin typeface="Aptos"/>
                <a:ea typeface="Calibri"/>
                <a:cs typeface="Calibri"/>
              </a:rPr>
              <a:t>Provisions on homelessness prevention including duties for ‘relevant bodies’ (including RSLs) to ‘ask and act’ to prevent homelessness.</a:t>
            </a:r>
          </a:p>
          <a:p>
            <a:pPr marL="457200" indent="-457200">
              <a:buChar char="•"/>
            </a:pPr>
            <a:endParaRPr lang="en-GB" sz="2000" dirty="0">
              <a:latin typeface="Aptos"/>
              <a:ea typeface="Calibri"/>
              <a:cs typeface="Calibri"/>
            </a:endParaRPr>
          </a:p>
          <a:p>
            <a:pPr marL="457200" indent="-457200">
              <a:buChar char="•"/>
            </a:pPr>
            <a:r>
              <a:rPr lang="en-GB" sz="2000" dirty="0">
                <a:latin typeface="Aptos"/>
                <a:ea typeface="Calibri"/>
                <a:cs typeface="Calibri"/>
              </a:rPr>
              <a:t>A person threatened with homelessness is classed as likely to be homeless within six months (they must also ask the person if this is the case) and that an application for housing assistance can be made by a relevant body.</a:t>
            </a:r>
            <a:endParaRPr lang="en-GB" sz="2000" dirty="0">
              <a:latin typeface="Aptos"/>
              <a:ea typeface="Calibri"/>
              <a:cs typeface="Arial" panose="020B0604020202020204"/>
            </a:endParaRPr>
          </a:p>
          <a:p>
            <a:pPr marL="457200" indent="-457200">
              <a:buChar char="•"/>
            </a:pPr>
            <a:endParaRPr lang="en-GB" sz="2000" dirty="0">
              <a:latin typeface="Aptos"/>
              <a:ea typeface="Calibri"/>
              <a:cs typeface="Calibri"/>
            </a:endParaRPr>
          </a:p>
          <a:p>
            <a:pPr marL="457200" indent="-457200">
              <a:buChar char="•"/>
            </a:pPr>
            <a:r>
              <a:rPr lang="en-GB" sz="2000" dirty="0">
                <a:latin typeface="Aptos"/>
                <a:ea typeface="Calibri"/>
                <a:cs typeface="Calibri"/>
              </a:rPr>
              <a:t>They also outline that the local authority or relevant body must make steps to minimise or remove the risk of homelessness.</a:t>
            </a:r>
          </a:p>
          <a:p>
            <a:pPr marL="457200" indent="-457200">
              <a:buChar char="•"/>
            </a:pPr>
            <a:endParaRPr lang="en-GB" sz="2000" dirty="0">
              <a:latin typeface="Aptos"/>
              <a:ea typeface="Calibri"/>
              <a:cs typeface="Calibri"/>
            </a:endParaRPr>
          </a:p>
          <a:p>
            <a:pPr marL="457200" indent="-457200">
              <a:buChar char="•"/>
            </a:pPr>
            <a:r>
              <a:rPr lang="en-GB" sz="2000" dirty="0">
                <a:latin typeface="Aptos"/>
                <a:ea typeface="Calibri"/>
                <a:cs typeface="Calibri"/>
              </a:rPr>
              <a:t>Duties must start 3 years after Royal Assent if they haven't already.</a:t>
            </a:r>
          </a:p>
          <a:p>
            <a:pPr marL="457200" indent="-457200">
              <a:buChar char="•"/>
            </a:pPr>
            <a:endParaRPr lang="en-GB" sz="2400" dirty="0">
              <a:latin typeface="Arial"/>
              <a:ea typeface="Calibri"/>
              <a:cs typeface="Calibri"/>
            </a:endParaRPr>
          </a:p>
        </p:txBody>
      </p:sp>
    </p:spTree>
    <p:extLst>
      <p:ext uri="{BB962C8B-B14F-4D97-AF65-F5344CB8AC3E}">
        <p14:creationId xmlns:p14="http://schemas.microsoft.com/office/powerpoint/2010/main" val="162165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B0A5-8385-9405-A93A-B21AA8CADF1D}"/>
              </a:ext>
            </a:extLst>
          </p:cNvPr>
          <p:cNvSpPr>
            <a:spLocks noGrp="1"/>
          </p:cNvSpPr>
          <p:nvPr>
            <p:ph type="ctrTitle"/>
          </p:nvPr>
        </p:nvSpPr>
        <p:spPr/>
        <p:txBody>
          <a:bodyPr lIns="91440" tIns="45720" rIns="91440" bIns="45720" anchor="t"/>
          <a:lstStyle/>
          <a:p>
            <a:r>
              <a:rPr lang="en-US">
                <a:cs typeface="Times New Roman"/>
              </a:rPr>
              <a:t>RSL – Act (cont.)</a:t>
            </a:r>
            <a:endParaRPr lang="en-US"/>
          </a:p>
        </p:txBody>
      </p:sp>
      <p:sp>
        <p:nvSpPr>
          <p:cNvPr id="3" name="Subtitle 2">
            <a:extLst>
              <a:ext uri="{FF2B5EF4-FFF2-40B4-BE49-F238E27FC236}">
                <a16:creationId xmlns:a16="http://schemas.microsoft.com/office/drawing/2014/main" id="{783B8356-6609-20AB-8694-8F62226DFCD1}"/>
              </a:ext>
            </a:extLst>
          </p:cNvPr>
          <p:cNvSpPr>
            <a:spLocks noGrp="1"/>
          </p:cNvSpPr>
          <p:nvPr>
            <p:ph type="subTitle" idx="1"/>
          </p:nvPr>
        </p:nvSpPr>
        <p:spPr>
          <a:xfrm>
            <a:off x="461555" y="1375332"/>
            <a:ext cx="11277600" cy="4647935"/>
          </a:xfrm>
        </p:spPr>
        <p:txBody>
          <a:bodyPr lIns="91440" tIns="45720" rIns="91440" bIns="45720" anchor="t"/>
          <a:lstStyle/>
          <a:p>
            <a:pPr marL="342900" indent="-342900">
              <a:buChar char="•"/>
            </a:pPr>
            <a:r>
              <a:rPr lang="en-GB" sz="2000" dirty="0">
                <a:latin typeface="Aptos"/>
                <a:cs typeface="Arial"/>
              </a:rPr>
              <a:t>It is expected that the Scottish Ministers will issue Regulations specifying;</a:t>
            </a:r>
          </a:p>
          <a:p>
            <a:pPr marL="800100" lvl="1" indent="-342900" algn="l">
              <a:buFont typeface="Courier New"/>
              <a:buChar char="o"/>
            </a:pPr>
            <a:r>
              <a:rPr lang="en-GB" sz="2000" dirty="0">
                <a:solidFill>
                  <a:srgbClr val="000000"/>
                </a:solidFill>
                <a:latin typeface="Aptos"/>
                <a:cs typeface="Arial"/>
              </a:rPr>
              <a:t>The process to be followed to remove or minimise the threat of homelessness </a:t>
            </a:r>
            <a:endParaRPr lang="en-US" sz="2000" dirty="0">
              <a:solidFill>
                <a:srgbClr val="000000"/>
              </a:solidFill>
              <a:latin typeface="Aptos"/>
              <a:cs typeface="Arial"/>
            </a:endParaRPr>
          </a:p>
          <a:p>
            <a:pPr marL="800100" lvl="1" indent="-342900" algn="l">
              <a:buFont typeface="Courier New"/>
              <a:buChar char="o"/>
            </a:pPr>
            <a:r>
              <a:rPr lang="en-GB" sz="2000" dirty="0">
                <a:solidFill>
                  <a:srgbClr val="000000"/>
                </a:solidFill>
                <a:latin typeface="Aptos"/>
                <a:cs typeface="Arial"/>
              </a:rPr>
              <a:t>Matters that must be taken into account </a:t>
            </a:r>
            <a:endParaRPr lang="en-US" sz="2000" dirty="0">
              <a:solidFill>
                <a:srgbClr val="000000"/>
              </a:solidFill>
              <a:latin typeface="Aptos"/>
              <a:cs typeface="Arial"/>
            </a:endParaRPr>
          </a:p>
          <a:p>
            <a:pPr marL="800100" lvl="1" indent="-342900" algn="l">
              <a:buFont typeface="Courier New"/>
              <a:buChar char="o"/>
            </a:pPr>
            <a:r>
              <a:rPr lang="en-GB" sz="2000" dirty="0">
                <a:solidFill>
                  <a:srgbClr val="000000"/>
                </a:solidFill>
                <a:latin typeface="Aptos"/>
                <a:cs typeface="Arial"/>
              </a:rPr>
              <a:t>Information that must be given to the person following the assessment </a:t>
            </a:r>
            <a:endParaRPr lang="en-US" sz="2000" dirty="0">
              <a:solidFill>
                <a:srgbClr val="000000"/>
              </a:solidFill>
              <a:latin typeface="Aptos"/>
              <a:cs typeface="Arial"/>
            </a:endParaRPr>
          </a:p>
          <a:p>
            <a:pPr marL="285750" indent="-285750">
              <a:buChar char="•"/>
            </a:pPr>
            <a:endParaRPr lang="en-GB" sz="2000" dirty="0">
              <a:latin typeface="Aptos"/>
              <a:cs typeface="Arial"/>
            </a:endParaRPr>
          </a:p>
          <a:p>
            <a:pPr marL="342900" indent="-342900">
              <a:buChar char="•"/>
            </a:pPr>
            <a:r>
              <a:rPr lang="en-GB" sz="2000" dirty="0">
                <a:latin typeface="Aptos"/>
                <a:cs typeface="Arial"/>
              </a:rPr>
              <a:t>Using Regulations to “flesh out” duties is quite a standard way for legislation to be drafted. However, it is difficult to tell at this stage what form they will take but we would expect them to be largely procedural.</a:t>
            </a:r>
          </a:p>
          <a:p>
            <a:pPr marL="285750" indent="-285750">
              <a:buChar char="•"/>
            </a:pPr>
            <a:endParaRPr lang="en-GB" sz="2000" dirty="0">
              <a:latin typeface="Aptos"/>
              <a:cs typeface="Arial"/>
            </a:endParaRPr>
          </a:p>
          <a:p>
            <a:pPr marL="285750" indent="-285750">
              <a:buChar char="•"/>
            </a:pPr>
            <a:r>
              <a:rPr lang="en-GB" sz="2000" dirty="0">
                <a:latin typeface="Aptos"/>
                <a:cs typeface="Arial"/>
              </a:rPr>
              <a:t>There is a requirement for consultation of every relevant body before the Regulations can be put in place.</a:t>
            </a:r>
          </a:p>
          <a:p>
            <a:pPr marL="285750" indent="-285750">
              <a:buChar char="•"/>
            </a:pPr>
            <a:endParaRPr lang="en-US" sz="2000" dirty="0">
              <a:latin typeface="Arial"/>
              <a:cs typeface="Arial"/>
            </a:endParaRPr>
          </a:p>
        </p:txBody>
      </p:sp>
    </p:spTree>
    <p:extLst>
      <p:ext uri="{BB962C8B-B14F-4D97-AF65-F5344CB8AC3E}">
        <p14:creationId xmlns:p14="http://schemas.microsoft.com/office/powerpoint/2010/main" val="216398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6C3F-D32B-4284-BDE7-4843EA20EBC7}"/>
              </a:ext>
            </a:extLst>
          </p:cNvPr>
          <p:cNvSpPr>
            <a:spLocks noGrp="1"/>
          </p:cNvSpPr>
          <p:nvPr>
            <p:ph type="ctrTitle"/>
          </p:nvPr>
        </p:nvSpPr>
        <p:spPr/>
        <p:txBody>
          <a:bodyPr lIns="91440" tIns="45720" rIns="91440" bIns="45720" anchor="t"/>
          <a:lstStyle/>
          <a:p>
            <a:r>
              <a:rPr lang="en-US">
                <a:cs typeface="Times New Roman"/>
              </a:rPr>
              <a:t>Homelessness Prevention Pilots</a:t>
            </a:r>
            <a:endParaRPr lang="en-US"/>
          </a:p>
        </p:txBody>
      </p:sp>
      <p:sp>
        <p:nvSpPr>
          <p:cNvPr id="3" name="Subtitle 2">
            <a:extLst>
              <a:ext uri="{FF2B5EF4-FFF2-40B4-BE49-F238E27FC236}">
                <a16:creationId xmlns:a16="http://schemas.microsoft.com/office/drawing/2014/main" id="{9D2BBB5F-16BB-E690-1D4E-B7A68A820A0F}"/>
              </a:ext>
            </a:extLst>
          </p:cNvPr>
          <p:cNvSpPr>
            <a:spLocks noGrp="1"/>
          </p:cNvSpPr>
          <p:nvPr>
            <p:ph type="subTitle" idx="1"/>
          </p:nvPr>
        </p:nvSpPr>
        <p:spPr>
          <a:xfrm>
            <a:off x="461555" y="1355012"/>
            <a:ext cx="11277600" cy="4668255"/>
          </a:xfrm>
        </p:spPr>
        <p:txBody>
          <a:bodyPr lIns="91440" tIns="45720" rIns="91440" bIns="45720" anchor="t"/>
          <a:lstStyle/>
          <a:p>
            <a:pPr marL="342900" indent="-342900">
              <a:buChar char="•"/>
            </a:pPr>
            <a:r>
              <a:rPr lang="en-US" sz="2000" b="1">
                <a:latin typeface="Aptos"/>
              </a:rPr>
              <a:t>Upstream Prevention Fund - £1m</a:t>
            </a:r>
          </a:p>
          <a:p>
            <a:pPr marL="800100" lvl="1" indent="-342900" algn="l">
              <a:buFont typeface="Courier New"/>
              <a:buChar char="o"/>
            </a:pPr>
            <a:r>
              <a:rPr lang="en-US" sz="2000">
                <a:solidFill>
                  <a:srgbClr val="000000"/>
                </a:solidFill>
                <a:latin typeface="Aptos"/>
              </a:rPr>
              <a:t>June 25 – April 26</a:t>
            </a:r>
          </a:p>
          <a:p>
            <a:pPr marL="800100" lvl="1" indent="-342900" algn="l">
              <a:buFont typeface="Courier New"/>
              <a:buChar char="o"/>
            </a:pPr>
            <a:r>
              <a:rPr lang="en-US" sz="2000">
                <a:solidFill>
                  <a:srgbClr val="000000"/>
                </a:solidFill>
                <a:latin typeface="Aptos"/>
              </a:rPr>
              <a:t>Administered by SFHA/HNS for RSLs only</a:t>
            </a:r>
          </a:p>
          <a:p>
            <a:pPr marL="800100" lvl="1" indent="-342900" algn="l">
              <a:buFont typeface="Courier New"/>
              <a:buChar char="o"/>
            </a:pPr>
            <a:r>
              <a:rPr lang="en-US" sz="2000">
                <a:solidFill>
                  <a:srgbClr val="000000"/>
                </a:solidFill>
                <a:latin typeface="Aptos"/>
              </a:rPr>
              <a:t>How RSLs can implement Ask and Act</a:t>
            </a:r>
          </a:p>
          <a:p>
            <a:pPr marL="800100" lvl="1" indent="-342900">
              <a:buFont typeface="Courier New"/>
              <a:buChar char="o"/>
            </a:pPr>
            <a:endParaRPr lang="en-US" sz="2000">
              <a:solidFill>
                <a:srgbClr val="898989"/>
              </a:solidFill>
              <a:latin typeface="Aptos"/>
            </a:endParaRPr>
          </a:p>
          <a:p>
            <a:pPr marL="342900" indent="-342900">
              <a:buChar char="•"/>
            </a:pPr>
            <a:r>
              <a:rPr lang="en-US" sz="2000" b="1">
                <a:latin typeface="Aptos"/>
              </a:rPr>
              <a:t>Homelessness Prevention Pilot Fund - £4m</a:t>
            </a:r>
          </a:p>
          <a:p>
            <a:pPr marL="800100" lvl="1" indent="-457200" algn="l">
              <a:buFont typeface="Courier New"/>
              <a:buChar char="o"/>
            </a:pPr>
            <a:r>
              <a:rPr lang="en-US" sz="2000">
                <a:solidFill>
                  <a:srgbClr val="000000"/>
                </a:solidFill>
                <a:latin typeface="Aptos"/>
              </a:rPr>
              <a:t>Open to all </a:t>
            </a:r>
            <a:r>
              <a:rPr lang="en-US" sz="2000" err="1">
                <a:solidFill>
                  <a:srgbClr val="000000"/>
                </a:solidFill>
                <a:latin typeface="Aptos"/>
              </a:rPr>
              <a:t>relavent</a:t>
            </a:r>
            <a:r>
              <a:rPr lang="en-US" sz="2000">
                <a:solidFill>
                  <a:srgbClr val="000000"/>
                </a:solidFill>
                <a:latin typeface="Aptos"/>
              </a:rPr>
              <a:t> bodies</a:t>
            </a:r>
          </a:p>
          <a:p>
            <a:pPr marL="800100" lvl="1" indent="-457200" algn="l">
              <a:buFont typeface="Courier New"/>
              <a:buChar char="o"/>
            </a:pPr>
            <a:r>
              <a:rPr lang="en-US" sz="2000">
                <a:solidFill>
                  <a:srgbClr val="000000"/>
                </a:solidFill>
                <a:latin typeface="Aptos"/>
              </a:rPr>
              <a:t>September 25 – December 26</a:t>
            </a:r>
          </a:p>
          <a:p>
            <a:pPr marL="800100" lvl="1" indent="-457200" algn="l">
              <a:buFont typeface="Courier New"/>
              <a:buChar char="o"/>
            </a:pPr>
            <a:r>
              <a:rPr lang="en-US" sz="2000">
                <a:solidFill>
                  <a:srgbClr val="000000"/>
                </a:solidFill>
                <a:latin typeface="Aptos"/>
              </a:rPr>
              <a:t>Administered by Advice Direct Scotland</a:t>
            </a:r>
          </a:p>
          <a:p>
            <a:pPr marL="800100" lvl="1" indent="-457200" algn="l">
              <a:buFont typeface="Courier New"/>
              <a:buChar char="o"/>
            </a:pPr>
            <a:endParaRPr lang="en-US" sz="2000">
              <a:solidFill>
                <a:srgbClr val="000000"/>
              </a:solidFill>
              <a:latin typeface="Aptos"/>
            </a:endParaRPr>
          </a:p>
          <a:p>
            <a:pPr marL="342900" indent="-457200" algn="l">
              <a:buFont typeface="Arial"/>
              <a:buChar char="•"/>
            </a:pPr>
            <a:r>
              <a:rPr lang="en-US" sz="2000">
                <a:solidFill>
                  <a:srgbClr val="000000"/>
                </a:solidFill>
                <a:latin typeface="Aptos"/>
              </a:rPr>
              <a:t>Outcomes</a:t>
            </a:r>
          </a:p>
          <a:p>
            <a:pPr marL="800100" lvl="1" indent="-342900" algn="l">
              <a:buFont typeface="Courier New"/>
              <a:buChar char="o"/>
            </a:pPr>
            <a:r>
              <a:rPr lang="en-US" sz="2000">
                <a:solidFill>
                  <a:srgbClr val="000000"/>
                </a:solidFill>
                <a:latin typeface="Aptos"/>
              </a:rPr>
              <a:t>Evaluate what already exists in the housing sector and what needs to be added</a:t>
            </a:r>
          </a:p>
          <a:p>
            <a:pPr marL="800100" lvl="1" indent="-342900" algn="l">
              <a:buFont typeface="Courier New"/>
              <a:buChar char="o"/>
            </a:pPr>
            <a:r>
              <a:rPr lang="en-US" sz="2000">
                <a:solidFill>
                  <a:srgbClr val="000000"/>
                </a:solidFill>
                <a:latin typeface="Aptos"/>
              </a:rPr>
              <a:t>We would expect specific guidance on Ask and Act for housing</a:t>
            </a:r>
          </a:p>
          <a:p>
            <a:pPr marL="800100" lvl="1" indent="-457200" algn="l">
              <a:buFont typeface="Courier New"/>
              <a:buChar char="o"/>
            </a:pPr>
            <a:endParaRPr lang="en-US" sz="2000">
              <a:solidFill>
                <a:srgbClr val="000000"/>
              </a:solidFill>
              <a:latin typeface="Aptos"/>
            </a:endParaRPr>
          </a:p>
          <a:p>
            <a:pPr marL="342900" indent="-457200" algn="l">
              <a:buFont typeface="Arial"/>
              <a:buChar char="•"/>
            </a:pPr>
            <a:endParaRPr lang="en-US" sz="2000">
              <a:solidFill>
                <a:srgbClr val="000000"/>
              </a:solidFill>
              <a:latin typeface="Aptos"/>
            </a:endParaRPr>
          </a:p>
          <a:p>
            <a:pPr marL="800100" lvl="1" indent="-457200" algn="l">
              <a:buFont typeface="Courier New"/>
              <a:buChar char="o"/>
            </a:pPr>
            <a:endParaRPr lang="en-US" sz="2000">
              <a:solidFill>
                <a:srgbClr val="000000"/>
              </a:solidFill>
              <a:latin typeface="Aptos"/>
            </a:endParaRPr>
          </a:p>
        </p:txBody>
      </p:sp>
    </p:spTree>
    <p:extLst>
      <p:ext uri="{BB962C8B-B14F-4D97-AF65-F5344CB8AC3E}">
        <p14:creationId xmlns:p14="http://schemas.microsoft.com/office/powerpoint/2010/main" val="1981892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C7CE-6400-08E8-956B-1ECE6D322D96}"/>
              </a:ext>
            </a:extLst>
          </p:cNvPr>
          <p:cNvSpPr>
            <a:spLocks noGrp="1"/>
          </p:cNvSpPr>
          <p:nvPr>
            <p:ph type="ctrTitle"/>
          </p:nvPr>
        </p:nvSpPr>
        <p:spPr/>
        <p:txBody>
          <a:bodyPr lIns="91440" tIns="45720" rIns="91440" bIns="45720" anchor="t"/>
          <a:lstStyle/>
          <a:p>
            <a:r>
              <a:rPr lang="en-US">
                <a:cs typeface="Times New Roman"/>
              </a:rPr>
              <a:t>Domestic Abuse</a:t>
            </a:r>
          </a:p>
        </p:txBody>
      </p:sp>
      <p:sp>
        <p:nvSpPr>
          <p:cNvPr id="3" name="Subtitle 2">
            <a:extLst>
              <a:ext uri="{FF2B5EF4-FFF2-40B4-BE49-F238E27FC236}">
                <a16:creationId xmlns:a16="http://schemas.microsoft.com/office/drawing/2014/main" id="{7ECF165C-9B75-60B1-92B7-4193D2A43722}"/>
              </a:ext>
            </a:extLst>
          </p:cNvPr>
          <p:cNvSpPr>
            <a:spLocks noGrp="1"/>
          </p:cNvSpPr>
          <p:nvPr>
            <p:ph type="subTitle" idx="1"/>
          </p:nvPr>
        </p:nvSpPr>
        <p:spPr>
          <a:xfrm>
            <a:off x="461555" y="1527732"/>
            <a:ext cx="11277600" cy="4495535"/>
          </a:xfrm>
        </p:spPr>
        <p:txBody>
          <a:bodyPr lIns="91440" tIns="45720" rIns="91440" bIns="45720" anchor="t"/>
          <a:lstStyle/>
          <a:p>
            <a:pPr marL="457200" indent="-457200">
              <a:buChar char="•"/>
            </a:pPr>
            <a:r>
              <a:rPr lang="en-US" sz="2000" dirty="0">
                <a:latin typeface="Aptos"/>
                <a:ea typeface="+mn-lt"/>
                <a:cs typeface="+mn-lt"/>
              </a:rPr>
              <a:t>The bill introduces a range of requirements for social landlords in relation to supporting victims of domestic abuse including. </a:t>
            </a:r>
          </a:p>
          <a:p>
            <a:pPr marL="457200" indent="-457200">
              <a:buChar char="•"/>
            </a:pPr>
            <a:r>
              <a:rPr lang="en-US" sz="2000" dirty="0">
                <a:latin typeface="Aptos"/>
                <a:ea typeface="+mn-lt"/>
                <a:cs typeface="+mn-lt"/>
              </a:rPr>
              <a:t> • Giving reasonable preference to victims of domestic abuse within allocations policies </a:t>
            </a:r>
          </a:p>
          <a:p>
            <a:pPr marL="457200" indent="-457200">
              <a:buChar char="•"/>
            </a:pPr>
            <a:r>
              <a:rPr lang="en-US" sz="2000" dirty="0">
                <a:latin typeface="Aptos"/>
                <a:ea typeface="+mn-lt"/>
                <a:cs typeface="+mn-lt"/>
              </a:rPr>
              <a:t>• A duty to introduce a specific domestic abuse policy </a:t>
            </a:r>
          </a:p>
          <a:p>
            <a:pPr marL="457200" indent="-457200">
              <a:buChar char="•"/>
            </a:pPr>
            <a:r>
              <a:rPr lang="en-US" sz="2000" dirty="0">
                <a:latin typeface="Aptos"/>
                <a:ea typeface="+mn-lt"/>
                <a:cs typeface="+mn-lt"/>
              </a:rPr>
              <a:t>• Pre-action requirement to take actions to support a tenant with rent arrears believed to be in connection with domestic abuse </a:t>
            </a:r>
          </a:p>
          <a:p>
            <a:pPr marL="457200" indent="-457200">
              <a:buChar char="•"/>
            </a:pPr>
            <a:r>
              <a:rPr lang="en-US" sz="2000" dirty="0">
                <a:latin typeface="Aptos"/>
                <a:ea typeface="+mn-lt"/>
                <a:cs typeface="+mn-lt"/>
              </a:rPr>
              <a:t>• Pre-action requirement to provide details of other appropriate support</a:t>
            </a:r>
          </a:p>
          <a:p>
            <a:endParaRPr lang="en-US" sz="2000" dirty="0">
              <a:solidFill>
                <a:srgbClr val="000000"/>
              </a:solidFill>
              <a:latin typeface="Aptos"/>
              <a:ea typeface="+mn-lt"/>
              <a:cs typeface="+mn-lt"/>
            </a:endParaRPr>
          </a:p>
          <a:p>
            <a:pPr marL="457200" indent="-457200">
              <a:buChar char="•"/>
            </a:pPr>
            <a:r>
              <a:rPr lang="en-US" sz="2000" dirty="0">
                <a:solidFill>
                  <a:srgbClr val="1C1C1C"/>
                </a:solidFill>
                <a:latin typeface="Aptos"/>
                <a:ea typeface="+mn-lt"/>
                <a:cs typeface="+mn-lt"/>
              </a:rPr>
              <a:t>Scottish Government – Mairi McAllan - hope to bring into force part 2 of the Domestic Abuse (Protection) (Scotland) Act 2021 by December 2025 which would allow eviction of a perpetrator.</a:t>
            </a:r>
          </a:p>
          <a:p>
            <a:pPr marL="457200" indent="-457200">
              <a:buChar char="•"/>
            </a:pPr>
            <a:endParaRPr lang="en-US" sz="2000" dirty="0">
              <a:solidFill>
                <a:srgbClr val="1C1C1C"/>
              </a:solidFill>
              <a:latin typeface="Aptos"/>
              <a:ea typeface="+mn-lt"/>
              <a:cs typeface="+mn-lt"/>
            </a:endParaRPr>
          </a:p>
          <a:p>
            <a:endParaRPr lang="en-US" sz="2000" dirty="0">
              <a:latin typeface="Aptos"/>
              <a:cs typeface="Arial" panose="020B0604020202020204"/>
            </a:endParaRPr>
          </a:p>
          <a:p>
            <a:pPr marL="457200" indent="-457200">
              <a:buChar char="•"/>
            </a:pPr>
            <a:endParaRPr lang="en-US" dirty="0">
              <a:latin typeface="Arial" panose="020B0604020202020204"/>
              <a:cs typeface="Arial" panose="020B0604020202020204"/>
            </a:endParaRPr>
          </a:p>
          <a:p>
            <a:pPr marL="457200" indent="-457200">
              <a:buChar char="•"/>
            </a:pPr>
            <a:endParaRPr lang="en-US" dirty="0">
              <a:cs typeface="Arial" panose="020B0604020202020204"/>
            </a:endParaRPr>
          </a:p>
        </p:txBody>
      </p:sp>
    </p:spTree>
    <p:extLst>
      <p:ext uri="{BB962C8B-B14F-4D97-AF65-F5344CB8AC3E}">
        <p14:creationId xmlns:p14="http://schemas.microsoft.com/office/powerpoint/2010/main" val="170756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6447-FB58-4AA4-AA08-A3675A192144}"/>
              </a:ext>
            </a:extLst>
          </p:cNvPr>
          <p:cNvSpPr>
            <a:spLocks noGrp="1"/>
          </p:cNvSpPr>
          <p:nvPr>
            <p:ph type="ctrTitle"/>
          </p:nvPr>
        </p:nvSpPr>
        <p:spPr/>
        <p:txBody>
          <a:bodyPr lIns="91440" tIns="45720" rIns="91440" bIns="45720" anchor="t"/>
          <a:lstStyle/>
          <a:p>
            <a:r>
              <a:rPr lang="en-US">
                <a:cs typeface="Times New Roman"/>
              </a:rPr>
              <a:t>Domestic Abuse</a:t>
            </a:r>
          </a:p>
        </p:txBody>
      </p:sp>
      <p:sp>
        <p:nvSpPr>
          <p:cNvPr id="3" name="Subtitle 2">
            <a:extLst>
              <a:ext uri="{FF2B5EF4-FFF2-40B4-BE49-F238E27FC236}">
                <a16:creationId xmlns:a16="http://schemas.microsoft.com/office/drawing/2014/main" id="{C760ACD2-421C-5FE2-300C-4851F0C82EAC}"/>
              </a:ext>
            </a:extLst>
          </p:cNvPr>
          <p:cNvSpPr>
            <a:spLocks noGrp="1"/>
          </p:cNvSpPr>
          <p:nvPr>
            <p:ph type="subTitle" idx="1"/>
          </p:nvPr>
        </p:nvSpPr>
        <p:spPr>
          <a:xfrm>
            <a:off x="461555" y="1487092"/>
            <a:ext cx="11277600" cy="4536175"/>
          </a:xfrm>
        </p:spPr>
        <p:txBody>
          <a:bodyPr lIns="91440" tIns="45720" rIns="91440" bIns="45720" anchor="t"/>
          <a:lstStyle/>
          <a:p>
            <a:pPr marL="457200" indent="-457200">
              <a:buChar char="•"/>
            </a:pPr>
            <a:r>
              <a:rPr lang="en-US" sz="2000">
                <a:latin typeface="Aptos"/>
                <a:cs typeface="Arial"/>
              </a:rPr>
              <a:t>The Housing Scotland Act 2010 is amended so that standards and outcomes in relation to the Scottish Social Housing Charter now includes reference to domestic abuse.</a:t>
            </a:r>
          </a:p>
          <a:p>
            <a:pPr marL="457200" indent="-457200">
              <a:buChar char="•"/>
            </a:pPr>
            <a:endParaRPr lang="en-US" sz="2000">
              <a:latin typeface="Aptos"/>
              <a:cs typeface="Arial"/>
            </a:endParaRPr>
          </a:p>
          <a:p>
            <a:pPr marL="457200" indent="-457200">
              <a:buChar char="•"/>
            </a:pPr>
            <a:r>
              <a:rPr lang="en-US" sz="2000">
                <a:latin typeface="Aptos"/>
                <a:cs typeface="Arial"/>
              </a:rPr>
              <a:t>SFHA have been working with members and Addressing Domestic Abuse, a community interest community to create a toolkit to help our members use housing management approaches to  support victim survivors.</a:t>
            </a:r>
          </a:p>
        </p:txBody>
      </p:sp>
    </p:spTree>
    <p:extLst>
      <p:ext uri="{BB962C8B-B14F-4D97-AF65-F5344CB8AC3E}">
        <p14:creationId xmlns:p14="http://schemas.microsoft.com/office/powerpoint/2010/main" val="393436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33D8-4CF6-BAB8-D66A-668C6EACE139}"/>
              </a:ext>
            </a:extLst>
          </p:cNvPr>
          <p:cNvSpPr>
            <a:spLocks noGrp="1"/>
          </p:cNvSpPr>
          <p:nvPr>
            <p:ph type="ctrTitle"/>
          </p:nvPr>
        </p:nvSpPr>
        <p:spPr/>
        <p:txBody>
          <a:bodyPr lIns="91440" tIns="45720" rIns="91440" bIns="45720" anchor="t"/>
          <a:lstStyle/>
          <a:p>
            <a:r>
              <a:rPr lang="en-US">
                <a:cs typeface="Times New Roman"/>
              </a:rPr>
              <a:t>Scottish Housing Regulator</a:t>
            </a:r>
            <a:endParaRPr lang="en-US"/>
          </a:p>
        </p:txBody>
      </p:sp>
      <p:sp>
        <p:nvSpPr>
          <p:cNvPr id="3" name="Subtitle 2">
            <a:extLst>
              <a:ext uri="{FF2B5EF4-FFF2-40B4-BE49-F238E27FC236}">
                <a16:creationId xmlns:a16="http://schemas.microsoft.com/office/drawing/2014/main" id="{7C4BC3F1-ABCE-AC23-C385-A00C3A1B2D0A}"/>
              </a:ext>
            </a:extLst>
          </p:cNvPr>
          <p:cNvSpPr>
            <a:spLocks noGrp="1"/>
          </p:cNvSpPr>
          <p:nvPr>
            <p:ph type="subTitle" idx="1"/>
          </p:nvPr>
        </p:nvSpPr>
        <p:spPr>
          <a:xfrm>
            <a:off x="461555" y="1480561"/>
            <a:ext cx="11277600" cy="4542706"/>
          </a:xfrm>
        </p:spPr>
        <p:txBody>
          <a:bodyPr lIns="91440" tIns="45720" rIns="91440" bIns="45720" anchor="t"/>
          <a:lstStyle/>
          <a:p>
            <a:pPr marL="342900" indent="-342900">
              <a:buChar char="•"/>
            </a:pPr>
            <a:r>
              <a:rPr lang="en-US" sz="2400" dirty="0">
                <a:latin typeface="Aptos"/>
                <a:ea typeface="Calibri"/>
                <a:cs typeface="Calibri"/>
              </a:rPr>
              <a:t>Introduction of an independent appeals mechanism for decisions made by the SHR.</a:t>
            </a:r>
          </a:p>
          <a:p>
            <a:endParaRPr lang="en-US" sz="2400" dirty="0">
              <a:latin typeface="Aptos"/>
              <a:ea typeface="Calibri"/>
              <a:cs typeface="Calibri"/>
            </a:endParaRPr>
          </a:p>
          <a:p>
            <a:pPr marL="342900" indent="-342900">
              <a:buChar char="•"/>
            </a:pPr>
            <a:r>
              <a:rPr lang="en-US" sz="2400" dirty="0">
                <a:latin typeface="Aptos"/>
                <a:ea typeface="Calibri"/>
                <a:cs typeface="Arial"/>
              </a:rPr>
              <a:t>20</a:t>
            </a:r>
            <a:r>
              <a:rPr lang="en-US" sz="2400" dirty="0">
                <a:latin typeface="Aptos"/>
                <a:cs typeface="Arial" panose="020B0604020202020204"/>
              </a:rPr>
              <a:t> specific regulatory decisions that can be appealed to the First-tier tribunal all of which are regulatory powers in the Housing (Scotland) Act and match up with current appeals process.</a:t>
            </a:r>
          </a:p>
          <a:p>
            <a:endParaRPr lang="en-US" sz="2400" dirty="0">
              <a:latin typeface="Aptos"/>
              <a:cs typeface="Arial" panose="020B0604020202020204"/>
            </a:endParaRPr>
          </a:p>
          <a:p>
            <a:pPr marL="342900" indent="-342900">
              <a:buChar char="•"/>
            </a:pPr>
            <a:r>
              <a:rPr lang="en-US" sz="2400" dirty="0">
                <a:latin typeface="Aptos"/>
                <a:cs typeface="Arial" panose="020B0604020202020204"/>
              </a:rPr>
              <a:t>Incorporates a more informal review stage prior to escalation to appeal (as is the case currently).</a:t>
            </a:r>
          </a:p>
          <a:p>
            <a:pPr>
              <a:buChar char="•"/>
            </a:pPr>
            <a:endParaRPr lang="en-US" sz="2400" dirty="0">
              <a:latin typeface="Aptos"/>
              <a:cs typeface="Arial" panose="020B0604020202020204"/>
            </a:endParaRPr>
          </a:p>
          <a:p>
            <a:pPr>
              <a:buChar char="•"/>
            </a:pPr>
            <a:endParaRPr lang="en-US" sz="2400" dirty="0">
              <a:latin typeface="Aptos"/>
              <a:cs typeface="Arial" panose="020B0604020202020204"/>
            </a:endParaRPr>
          </a:p>
          <a:p>
            <a:pPr marL="457200" indent="-457200">
              <a:buChar char="•"/>
            </a:pPr>
            <a:endParaRPr lang="en-US" dirty="0">
              <a:cs typeface="Arial" panose="020B0604020202020204"/>
            </a:endParaRPr>
          </a:p>
        </p:txBody>
      </p:sp>
    </p:spTree>
    <p:extLst>
      <p:ext uri="{BB962C8B-B14F-4D97-AF65-F5344CB8AC3E}">
        <p14:creationId xmlns:p14="http://schemas.microsoft.com/office/powerpoint/2010/main" val="2132726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6FDC-B592-3783-5811-368BD1E756E3}"/>
              </a:ext>
            </a:extLst>
          </p:cNvPr>
          <p:cNvSpPr>
            <a:spLocks noGrp="1"/>
          </p:cNvSpPr>
          <p:nvPr>
            <p:ph type="ctrTitle"/>
          </p:nvPr>
        </p:nvSpPr>
        <p:spPr>
          <a:xfrm>
            <a:off x="772885" y="479041"/>
            <a:ext cx="10966269" cy="1523930"/>
          </a:xfrm>
        </p:spPr>
        <p:txBody>
          <a:bodyPr/>
          <a:lstStyle/>
          <a:p>
            <a:r>
              <a:rPr lang="en-US" dirty="0"/>
              <a:t>Questions?</a:t>
            </a:r>
            <a:endParaRPr lang="en-GB" dirty="0"/>
          </a:p>
        </p:txBody>
      </p:sp>
      <p:sp>
        <p:nvSpPr>
          <p:cNvPr id="3" name="Subtitle 2">
            <a:extLst>
              <a:ext uri="{FF2B5EF4-FFF2-40B4-BE49-F238E27FC236}">
                <a16:creationId xmlns:a16="http://schemas.microsoft.com/office/drawing/2014/main" id="{F3BE61F4-FDD9-AA26-96F5-C73429C9EE92}"/>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82751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F3D5-A469-06E4-F85D-C01867AC0274}"/>
              </a:ext>
            </a:extLst>
          </p:cNvPr>
          <p:cNvSpPr>
            <a:spLocks noGrp="1"/>
          </p:cNvSpPr>
          <p:nvPr>
            <p:ph type="ctrTitle"/>
          </p:nvPr>
        </p:nvSpPr>
        <p:spPr/>
        <p:txBody>
          <a:bodyPr/>
          <a:lstStyle/>
          <a:p>
            <a:r>
              <a:rPr lang="en-US"/>
              <a:t>Housing bill – SFHA’s focus</a:t>
            </a:r>
            <a:endParaRPr lang="en-GB"/>
          </a:p>
        </p:txBody>
      </p:sp>
      <p:sp>
        <p:nvSpPr>
          <p:cNvPr id="3" name="Subtitle 2">
            <a:extLst>
              <a:ext uri="{FF2B5EF4-FFF2-40B4-BE49-F238E27FC236}">
                <a16:creationId xmlns:a16="http://schemas.microsoft.com/office/drawing/2014/main" id="{A018F6E4-19A1-4E7D-99A9-F37658809EE2}"/>
              </a:ext>
            </a:extLst>
          </p:cNvPr>
          <p:cNvSpPr>
            <a:spLocks noGrp="1"/>
          </p:cNvSpPr>
          <p:nvPr>
            <p:ph type="subTitle" idx="1"/>
          </p:nvPr>
        </p:nvSpPr>
        <p:spPr>
          <a:xfrm>
            <a:off x="461555" y="1282700"/>
            <a:ext cx="11277600" cy="4740567"/>
          </a:xfrm>
        </p:spPr>
        <p:txBody>
          <a:bodyPr/>
          <a:lstStyle/>
          <a:p>
            <a:r>
              <a:rPr lang="en-GB" dirty="0">
                <a:solidFill>
                  <a:schemeClr val="tx2"/>
                </a:solidFill>
                <a:latin typeface="Aptos "/>
              </a:rPr>
              <a:t>-     ‘Housing Bill and Beyond’ Conference</a:t>
            </a:r>
          </a:p>
          <a:p>
            <a:pPr marL="457200" indent="-457200">
              <a:buFontTx/>
              <a:buChar char="-"/>
            </a:pPr>
            <a:r>
              <a:rPr lang="en-GB" dirty="0">
                <a:solidFill>
                  <a:schemeClr val="tx2"/>
                </a:solidFill>
                <a:latin typeface="Aptos "/>
              </a:rPr>
              <a:t>MMR</a:t>
            </a:r>
          </a:p>
          <a:p>
            <a:pPr marL="457200" indent="-457200">
              <a:buFontTx/>
              <a:buChar char="-"/>
            </a:pPr>
            <a:r>
              <a:rPr lang="en-GB" dirty="0">
                <a:solidFill>
                  <a:schemeClr val="tx2"/>
                </a:solidFill>
                <a:latin typeface="Aptos "/>
              </a:rPr>
              <a:t>Clarity on ‘Ask and Act’ </a:t>
            </a:r>
          </a:p>
          <a:p>
            <a:pPr marL="457200" indent="-457200">
              <a:buFontTx/>
              <a:buChar char="-"/>
            </a:pPr>
            <a:r>
              <a:rPr lang="en-GB" dirty="0">
                <a:solidFill>
                  <a:schemeClr val="tx2"/>
                </a:solidFill>
                <a:latin typeface="Aptos "/>
              </a:rPr>
              <a:t>Prevention funding</a:t>
            </a:r>
          </a:p>
          <a:p>
            <a:pPr marL="457200" indent="-457200">
              <a:buFontTx/>
              <a:buChar char="-"/>
            </a:pPr>
            <a:r>
              <a:rPr lang="en-GB" dirty="0">
                <a:solidFill>
                  <a:schemeClr val="tx2"/>
                </a:solidFill>
                <a:latin typeface="Aptos "/>
              </a:rPr>
              <a:t>Domestic Abuse provision that support HA taking action to protect victim/survivors urgently to support housing associations and victim-survivors of domestic abuse.</a:t>
            </a:r>
          </a:p>
          <a:p>
            <a:pPr marL="457200" indent="-457200">
              <a:buFontTx/>
              <a:buChar char="-"/>
            </a:pPr>
            <a:r>
              <a:rPr lang="en-GB" dirty="0">
                <a:solidFill>
                  <a:schemeClr val="tx2"/>
                </a:solidFill>
                <a:latin typeface="Aptos "/>
              </a:rPr>
              <a:t>Independent appeals process for decisions made by the Scottish Housing Regulator</a:t>
            </a:r>
          </a:p>
        </p:txBody>
      </p:sp>
    </p:spTree>
    <p:extLst>
      <p:ext uri="{BB962C8B-B14F-4D97-AF65-F5344CB8AC3E}">
        <p14:creationId xmlns:p14="http://schemas.microsoft.com/office/powerpoint/2010/main" val="1565744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7A6AB-AE0B-A9C5-9BB5-834E955B88E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F15C89A-58B2-160E-5321-3EFE496CD2B9}"/>
              </a:ext>
            </a:extLst>
          </p:cNvPr>
          <p:cNvSpPr>
            <a:spLocks noGrp="1"/>
          </p:cNvSpPr>
          <p:nvPr>
            <p:ph type="ctrTitle"/>
          </p:nvPr>
        </p:nvSpPr>
        <p:spPr/>
        <p:txBody>
          <a:bodyPr lIns="91440" tIns="45720" rIns="91440" bIns="45720" anchor="t"/>
          <a:lstStyle/>
          <a:p>
            <a:r>
              <a:rPr lang="en-US" dirty="0">
                <a:cs typeface="Times New Roman"/>
              </a:rPr>
              <a:t>Contact for any questions</a:t>
            </a:r>
            <a:endParaRPr lang="en-US" dirty="0"/>
          </a:p>
        </p:txBody>
      </p:sp>
      <p:sp>
        <p:nvSpPr>
          <p:cNvPr id="10" name="Subtitle 2">
            <a:extLst>
              <a:ext uri="{FF2B5EF4-FFF2-40B4-BE49-F238E27FC236}">
                <a16:creationId xmlns:a16="http://schemas.microsoft.com/office/drawing/2014/main" id="{A4C1ED63-42F1-B275-5A73-A8B8AC169079}"/>
              </a:ext>
            </a:extLst>
          </p:cNvPr>
          <p:cNvSpPr>
            <a:spLocks noGrp="1"/>
          </p:cNvSpPr>
          <p:nvPr>
            <p:ph type="subTitle" idx="1"/>
          </p:nvPr>
        </p:nvSpPr>
        <p:spPr>
          <a:xfrm>
            <a:off x="461555" y="2096692"/>
            <a:ext cx="11277600" cy="3926575"/>
          </a:xfrm>
        </p:spPr>
        <p:txBody>
          <a:bodyPr lIns="91440" tIns="45720" rIns="91440" bIns="45720" anchor="t"/>
          <a:lstStyle/>
          <a:p>
            <a:pPr marL="457200" indent="-457200">
              <a:buChar char="•"/>
            </a:pPr>
            <a:r>
              <a:rPr lang="en-US">
                <a:cs typeface="Arial" panose="020B0604020202020204"/>
              </a:rPr>
              <a:t>Susie – </a:t>
            </a:r>
            <a:r>
              <a:rPr lang="en-US">
                <a:cs typeface="Arial" panose="020B0604020202020204"/>
                <a:hlinkClick r:id="rId2"/>
              </a:rPr>
              <a:t>sfitton@sfha.co.uk</a:t>
            </a:r>
            <a:endParaRPr lang="en-US">
              <a:cs typeface="Arial" panose="020B0604020202020204"/>
            </a:endParaRPr>
          </a:p>
          <a:p>
            <a:pPr marL="457200" indent="-457200">
              <a:buChar char="•"/>
            </a:pPr>
            <a:endParaRPr lang="en-US">
              <a:cs typeface="Arial" panose="020B0604020202020204"/>
            </a:endParaRPr>
          </a:p>
          <a:p>
            <a:pPr marL="457200" indent="-457200">
              <a:buChar char="•"/>
            </a:pPr>
            <a:r>
              <a:rPr lang="en-US">
                <a:cs typeface="Arial" panose="020B0604020202020204"/>
              </a:rPr>
              <a:t>Tom – </a:t>
            </a:r>
            <a:r>
              <a:rPr lang="en-US">
                <a:cs typeface="Arial" panose="020B0604020202020204"/>
                <a:hlinkClick r:id="rId3"/>
              </a:rPr>
              <a:t>tockendon@sfha.co.uk</a:t>
            </a:r>
            <a:endParaRPr lang="en-US">
              <a:cs typeface="Arial" panose="020B0604020202020204"/>
            </a:endParaRPr>
          </a:p>
          <a:p>
            <a:endParaRPr lang="en-US">
              <a:cs typeface="Arial" panose="020B0604020202020204"/>
            </a:endParaRPr>
          </a:p>
          <a:p>
            <a:pPr marL="457200" indent="-457200">
              <a:buChar char="•"/>
            </a:pPr>
            <a:endParaRPr lang="en-US">
              <a:cs typeface="Arial" panose="020B0604020202020204"/>
            </a:endParaRPr>
          </a:p>
          <a:p>
            <a:pPr marL="457200" indent="-457200">
              <a:buChar char="•"/>
            </a:pPr>
            <a:endParaRPr lang="en-US">
              <a:cs typeface="Arial" panose="020B0604020202020204"/>
            </a:endParaRPr>
          </a:p>
        </p:txBody>
      </p:sp>
    </p:spTree>
    <p:extLst>
      <p:ext uri="{BB962C8B-B14F-4D97-AF65-F5344CB8AC3E}">
        <p14:creationId xmlns:p14="http://schemas.microsoft.com/office/powerpoint/2010/main" val="300583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1CD8A-B364-9EF9-8388-27DCCFC38CC9}"/>
              </a:ext>
            </a:extLst>
          </p:cNvPr>
          <p:cNvPicPr>
            <a:picLocks noChangeAspect="1"/>
          </p:cNvPicPr>
          <p:nvPr/>
        </p:nvPicPr>
        <p:blipFill>
          <a:blip r:embed="rId2"/>
          <a:stretch>
            <a:fillRect/>
          </a:stretch>
        </p:blipFill>
        <p:spPr>
          <a:xfrm>
            <a:off x="-43543" y="-24493"/>
            <a:ext cx="12279086" cy="6906986"/>
          </a:xfrm>
          <a:prstGeom prst="rect">
            <a:avLst/>
          </a:prstGeom>
        </p:spPr>
      </p:pic>
    </p:spTree>
    <p:extLst>
      <p:ext uri="{BB962C8B-B14F-4D97-AF65-F5344CB8AC3E}">
        <p14:creationId xmlns:p14="http://schemas.microsoft.com/office/powerpoint/2010/main" val="405876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D8FA-75F5-5E98-DB89-7736B565D93C}"/>
              </a:ext>
            </a:extLst>
          </p:cNvPr>
          <p:cNvSpPr>
            <a:spLocks noGrp="1"/>
          </p:cNvSpPr>
          <p:nvPr>
            <p:ph type="ctrTitle"/>
          </p:nvPr>
        </p:nvSpPr>
        <p:spPr/>
        <p:txBody>
          <a:bodyPr lIns="91440" tIns="45720" rIns="91440" bIns="45720" anchor="t"/>
          <a:lstStyle/>
          <a:p>
            <a:r>
              <a:rPr lang="en-US">
                <a:cs typeface="Times New Roman"/>
              </a:rPr>
              <a:t>Rent Control</a:t>
            </a:r>
            <a:endParaRPr lang="en-US"/>
          </a:p>
        </p:txBody>
      </p:sp>
      <p:sp>
        <p:nvSpPr>
          <p:cNvPr id="3" name="Subtitle 2">
            <a:extLst>
              <a:ext uri="{FF2B5EF4-FFF2-40B4-BE49-F238E27FC236}">
                <a16:creationId xmlns:a16="http://schemas.microsoft.com/office/drawing/2014/main" id="{EAB38318-92A9-A202-EF6F-0C7E64F550F0}"/>
              </a:ext>
            </a:extLst>
          </p:cNvPr>
          <p:cNvSpPr>
            <a:spLocks noGrp="1"/>
          </p:cNvSpPr>
          <p:nvPr>
            <p:ph type="subTitle" idx="1"/>
          </p:nvPr>
        </p:nvSpPr>
        <p:spPr>
          <a:xfrm>
            <a:off x="461555" y="1395652"/>
            <a:ext cx="11277600" cy="4627615"/>
          </a:xfrm>
        </p:spPr>
        <p:txBody>
          <a:bodyPr lIns="91440" tIns="45720" rIns="91440" bIns="45720" anchor="t"/>
          <a:lstStyle/>
          <a:p>
            <a:pPr marL="457200" indent="-457200">
              <a:buChar char="•"/>
            </a:pPr>
            <a:r>
              <a:rPr lang="en-US" sz="2400" dirty="0">
                <a:latin typeface="Aptos"/>
                <a:cs typeface="Arial" panose="020B0604020202020204"/>
              </a:rPr>
              <a:t>Each Local Authority will be subject to a duty to assess local rent conditions with mandatory 5-year reporting and interim reporting where it is deemed necessary.</a:t>
            </a:r>
          </a:p>
          <a:p>
            <a:pPr marL="457200" indent="-457200">
              <a:buChar char="•"/>
            </a:pPr>
            <a:endParaRPr lang="en-US" sz="2400" dirty="0">
              <a:latin typeface="Aptos"/>
              <a:cs typeface="Arial" panose="020B0604020202020204"/>
            </a:endParaRPr>
          </a:p>
          <a:p>
            <a:pPr marL="457200" indent="-457200">
              <a:buChar char="•"/>
            </a:pPr>
            <a:r>
              <a:rPr lang="en-US" sz="2400" dirty="0">
                <a:latin typeface="Aptos"/>
                <a:cs typeface="Arial" panose="020B0604020202020204"/>
              </a:rPr>
              <a:t>Local Authorities can then require Ministers to impose a Rent Control Area.</a:t>
            </a:r>
          </a:p>
          <a:p>
            <a:pPr marL="457200" indent="-457200">
              <a:buChar char="•"/>
            </a:pPr>
            <a:endParaRPr lang="en-US" sz="2400" dirty="0">
              <a:latin typeface="Aptos"/>
              <a:cs typeface="Arial" panose="020B0604020202020204"/>
            </a:endParaRPr>
          </a:p>
          <a:p>
            <a:pPr marL="457200" indent="-457200">
              <a:buChar char="•"/>
            </a:pPr>
            <a:r>
              <a:rPr lang="en-US" sz="2400" dirty="0">
                <a:latin typeface="Aptos"/>
                <a:cs typeface="Arial" panose="020B0604020202020204"/>
              </a:rPr>
              <a:t>Rent cap will be CPI + 1% up to a maximum of 6% (new and existing tenancies).</a:t>
            </a:r>
            <a:endParaRPr lang="en-US" sz="2400" dirty="0"/>
          </a:p>
          <a:p>
            <a:pPr marL="457200" indent="-457200">
              <a:buChar char="•"/>
            </a:pPr>
            <a:endParaRPr lang="en-US" sz="2400" dirty="0">
              <a:latin typeface="Aptos"/>
              <a:cs typeface="Arial" panose="020B0604020202020204"/>
            </a:endParaRPr>
          </a:p>
          <a:p>
            <a:pPr marL="457200" indent="-457200">
              <a:buChar char="•"/>
            </a:pPr>
            <a:r>
              <a:rPr lang="en-US" sz="2400" dirty="0">
                <a:latin typeface="Aptos"/>
                <a:cs typeface="Arial" panose="020B0604020202020204"/>
              </a:rPr>
              <a:t>Local authorities must submit their assessments of rent conditions by the end of May 2027 which means that rent controls will not implemented until at least the summer/autumn of 2027.</a:t>
            </a:r>
          </a:p>
          <a:p>
            <a:pPr marL="457200" indent="-457200">
              <a:buChar char="•"/>
            </a:pPr>
            <a:endParaRPr lang="en-US" dirty="0">
              <a:latin typeface="Aptos"/>
              <a:cs typeface="Arial" panose="020B0604020202020204"/>
            </a:endParaRPr>
          </a:p>
          <a:p>
            <a:pPr marL="457200" indent="-457200">
              <a:buChar char="•"/>
            </a:pPr>
            <a:endParaRPr lang="en-US" dirty="0">
              <a:latin typeface="Aptos"/>
              <a:cs typeface="Arial" panose="020B0604020202020204"/>
            </a:endParaRPr>
          </a:p>
        </p:txBody>
      </p:sp>
    </p:spTree>
    <p:extLst>
      <p:ext uri="{BB962C8B-B14F-4D97-AF65-F5344CB8AC3E}">
        <p14:creationId xmlns:p14="http://schemas.microsoft.com/office/powerpoint/2010/main" val="192877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D628-177B-2A86-8FBD-823825316D79}"/>
              </a:ext>
            </a:extLst>
          </p:cNvPr>
          <p:cNvSpPr>
            <a:spLocks noGrp="1"/>
          </p:cNvSpPr>
          <p:nvPr>
            <p:ph type="ctrTitle"/>
          </p:nvPr>
        </p:nvSpPr>
        <p:spPr/>
        <p:txBody>
          <a:bodyPr lIns="91440" tIns="45720" rIns="91440" bIns="45720" anchor="t"/>
          <a:lstStyle/>
          <a:p>
            <a:r>
              <a:rPr lang="en-US">
                <a:cs typeface="Times New Roman"/>
              </a:rPr>
              <a:t>Rent Control – MMR</a:t>
            </a:r>
            <a:endParaRPr lang="en-US"/>
          </a:p>
        </p:txBody>
      </p:sp>
      <p:sp>
        <p:nvSpPr>
          <p:cNvPr id="3" name="Subtitle 2">
            <a:extLst>
              <a:ext uri="{FF2B5EF4-FFF2-40B4-BE49-F238E27FC236}">
                <a16:creationId xmlns:a16="http://schemas.microsoft.com/office/drawing/2014/main" id="{CB819B28-96CA-9CC6-0804-17497483B9C7}"/>
              </a:ext>
            </a:extLst>
          </p:cNvPr>
          <p:cNvSpPr>
            <a:spLocks noGrp="1"/>
          </p:cNvSpPr>
          <p:nvPr>
            <p:ph type="subTitle" idx="1"/>
          </p:nvPr>
        </p:nvSpPr>
        <p:spPr>
          <a:xfrm>
            <a:off x="461555" y="1487092"/>
            <a:ext cx="11277600" cy="4536175"/>
          </a:xfrm>
        </p:spPr>
        <p:txBody>
          <a:bodyPr lIns="91440" tIns="45720" rIns="91440" bIns="45720" anchor="t"/>
          <a:lstStyle/>
          <a:p>
            <a:pPr marL="457200" indent="-457200">
              <a:buChar char="•"/>
            </a:pPr>
            <a:r>
              <a:rPr lang="en-US" sz="2400" dirty="0">
                <a:latin typeface="Aptos"/>
                <a:cs typeface="Arial" panose="020B0604020202020204"/>
              </a:rPr>
              <a:t>Scottish Government have, in principle, committed to exempting Mid-Market Rent homes from private sector rent controls. </a:t>
            </a:r>
          </a:p>
          <a:p>
            <a:pPr marL="457200" indent="-457200">
              <a:buChar char="•"/>
            </a:pPr>
            <a:endParaRPr lang="en-US" sz="2400" dirty="0">
              <a:latin typeface="Aptos"/>
              <a:cs typeface="Arial" panose="020B0604020202020204"/>
            </a:endParaRPr>
          </a:p>
          <a:p>
            <a:pPr marL="457200" indent="-457200">
              <a:buChar char="•"/>
            </a:pPr>
            <a:r>
              <a:rPr lang="en-US" sz="2400" dirty="0">
                <a:latin typeface="Aptos"/>
                <a:cs typeface="Arial" panose="020B0604020202020204"/>
              </a:rPr>
              <a:t>Indication from SG that regulation will be in place before the election in May 26.</a:t>
            </a:r>
          </a:p>
          <a:p>
            <a:pPr marL="457200" indent="-457200">
              <a:buChar char="•"/>
            </a:pPr>
            <a:endParaRPr lang="en-US" sz="2400" dirty="0">
              <a:latin typeface="Aptos"/>
              <a:cs typeface="Arial" panose="020B0604020202020204"/>
            </a:endParaRPr>
          </a:p>
          <a:p>
            <a:pPr marL="457200" indent="-457200">
              <a:buChar char="•"/>
            </a:pPr>
            <a:endParaRPr lang="en-US" sz="2400" dirty="0">
              <a:latin typeface="Aptos"/>
              <a:cs typeface="Arial" panose="020B0604020202020204"/>
            </a:endParaRPr>
          </a:p>
          <a:p>
            <a:pPr marL="457200" indent="-457200">
              <a:buChar char="•"/>
            </a:pPr>
            <a:endParaRPr lang="en-US" sz="2400" dirty="0">
              <a:latin typeface="Aptos"/>
              <a:cs typeface="Arial" panose="020B0604020202020204"/>
            </a:endParaRPr>
          </a:p>
          <a:p>
            <a:pPr marL="457200" indent="-457200">
              <a:buChar char="•"/>
            </a:pPr>
            <a:endParaRPr lang="en-US" dirty="0">
              <a:cs typeface="Arial" panose="020B0604020202020204"/>
            </a:endParaRPr>
          </a:p>
          <a:p>
            <a:pPr marL="457200" indent="-457200">
              <a:buChar char="•"/>
            </a:pPr>
            <a:endParaRPr lang="en-US" dirty="0">
              <a:cs typeface="Arial" panose="020B0604020202020204"/>
            </a:endParaRPr>
          </a:p>
          <a:p>
            <a:pPr marL="457200" indent="-457200">
              <a:buChar char="•"/>
            </a:pPr>
            <a:endParaRPr lang="en-US" dirty="0">
              <a:cs typeface="Arial" panose="020B0604020202020204"/>
            </a:endParaRPr>
          </a:p>
          <a:p>
            <a:pPr marL="457200" indent="-457200">
              <a:buChar char="•"/>
            </a:pPr>
            <a:endParaRPr lang="en-US" dirty="0">
              <a:cs typeface="Arial" panose="020B0604020202020204"/>
            </a:endParaRPr>
          </a:p>
        </p:txBody>
      </p:sp>
    </p:spTree>
    <p:extLst>
      <p:ext uri="{BB962C8B-B14F-4D97-AF65-F5344CB8AC3E}">
        <p14:creationId xmlns:p14="http://schemas.microsoft.com/office/powerpoint/2010/main" val="85121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82B8-6648-C46B-1743-499AA44FB5D2}"/>
              </a:ext>
            </a:extLst>
          </p:cNvPr>
          <p:cNvSpPr>
            <a:spLocks noGrp="1"/>
          </p:cNvSpPr>
          <p:nvPr>
            <p:ph type="ctrTitle"/>
          </p:nvPr>
        </p:nvSpPr>
        <p:spPr/>
        <p:txBody>
          <a:bodyPr lIns="91440" tIns="45720" rIns="91440" bIns="45720" anchor="t"/>
          <a:lstStyle/>
          <a:p>
            <a:r>
              <a:rPr lang="en-US">
                <a:cs typeface="Times New Roman" panose="02020603050405020304"/>
              </a:rPr>
              <a:t>Evictions</a:t>
            </a:r>
          </a:p>
        </p:txBody>
      </p:sp>
      <p:sp>
        <p:nvSpPr>
          <p:cNvPr id="3" name="Subtitle 2">
            <a:extLst>
              <a:ext uri="{FF2B5EF4-FFF2-40B4-BE49-F238E27FC236}">
                <a16:creationId xmlns:a16="http://schemas.microsoft.com/office/drawing/2014/main" id="{05C471CE-C21F-6031-9182-C42F5EC51A87}"/>
              </a:ext>
            </a:extLst>
          </p:cNvPr>
          <p:cNvSpPr>
            <a:spLocks noGrp="1"/>
          </p:cNvSpPr>
          <p:nvPr>
            <p:ph type="subTitle" idx="1"/>
          </p:nvPr>
        </p:nvSpPr>
        <p:spPr>
          <a:xfrm>
            <a:off x="461555" y="1460241"/>
            <a:ext cx="11277600" cy="4563026"/>
          </a:xfrm>
        </p:spPr>
        <p:txBody>
          <a:bodyPr lIns="91440" tIns="45720" rIns="91440" bIns="45720" anchor="t"/>
          <a:lstStyle/>
          <a:p>
            <a:pPr marL="457200" indent="-457200">
              <a:buChar char="•"/>
            </a:pPr>
            <a:r>
              <a:rPr lang="en-US" sz="2400" dirty="0">
                <a:latin typeface="Aptos"/>
                <a:cs typeface="Arial" panose="020B0604020202020204"/>
              </a:rPr>
              <a:t>Duty on courts to consider whether a delay to an eviction would be reasonable if it was to;</a:t>
            </a:r>
          </a:p>
          <a:p>
            <a:pPr marL="1371600" lvl="2" indent="-285750" algn="l">
              <a:buFont typeface="Wingdings"/>
              <a:buChar char="§"/>
            </a:pPr>
            <a:r>
              <a:rPr lang="en-US" dirty="0">
                <a:solidFill>
                  <a:srgbClr val="000000"/>
                </a:solidFill>
                <a:latin typeface="Aptos"/>
                <a:cs typeface="Arial" panose="020B0604020202020204"/>
              </a:rPr>
              <a:t>Cause financial hardship</a:t>
            </a:r>
          </a:p>
          <a:p>
            <a:pPr marL="1371600" lvl="2" indent="-285750" algn="l">
              <a:buFont typeface="Wingdings"/>
              <a:buChar char="§"/>
            </a:pPr>
            <a:r>
              <a:rPr lang="en-US" dirty="0">
                <a:solidFill>
                  <a:srgbClr val="000000"/>
                </a:solidFill>
                <a:latin typeface="Aptos"/>
                <a:cs typeface="Arial" panose="020B0604020202020204"/>
              </a:rPr>
              <a:t>Have a detrimental impact on health/disability issues Seasonal factors</a:t>
            </a:r>
          </a:p>
          <a:p>
            <a:pPr algn="l"/>
            <a:endParaRPr lang="en-US" sz="2400" dirty="0">
              <a:solidFill>
                <a:srgbClr val="000000"/>
              </a:solidFill>
              <a:latin typeface="Aptos"/>
              <a:cs typeface="Arial" panose="020B0604020202020204"/>
            </a:endParaRPr>
          </a:p>
          <a:p>
            <a:pPr marL="457200" indent="-457200">
              <a:buChar char="•"/>
            </a:pPr>
            <a:r>
              <a:rPr lang="en-US" sz="2400" dirty="0">
                <a:solidFill>
                  <a:srgbClr val="000000"/>
                </a:solidFill>
                <a:latin typeface="Aptos"/>
                <a:cs typeface="Arial" panose="020B0604020202020204"/>
              </a:rPr>
              <a:t>Does not change much in terms of current </a:t>
            </a:r>
            <a:r>
              <a:rPr lang="en-US" sz="2400" dirty="0" err="1">
                <a:solidFill>
                  <a:srgbClr val="000000"/>
                </a:solidFill>
                <a:latin typeface="Aptos"/>
                <a:cs typeface="Arial" panose="020B0604020202020204"/>
              </a:rPr>
              <a:t>practise</a:t>
            </a:r>
            <a:r>
              <a:rPr lang="en-US" sz="2400" dirty="0">
                <a:solidFill>
                  <a:srgbClr val="000000"/>
                </a:solidFill>
                <a:latin typeface="Aptos"/>
                <a:cs typeface="Arial" panose="020B0604020202020204"/>
              </a:rPr>
              <a:t>.</a:t>
            </a:r>
          </a:p>
          <a:p>
            <a:pPr marL="457200" indent="-457200">
              <a:buChar char="•"/>
            </a:pPr>
            <a:endParaRPr lang="en-US" sz="2400" dirty="0">
              <a:solidFill>
                <a:srgbClr val="000000"/>
              </a:solidFill>
              <a:latin typeface="Aptos"/>
              <a:cs typeface="Arial" panose="020B0604020202020204"/>
            </a:endParaRPr>
          </a:p>
          <a:p>
            <a:pPr marL="457200" indent="-457200">
              <a:buChar char="•"/>
            </a:pPr>
            <a:endParaRPr lang="en-US" sz="2400" dirty="0">
              <a:solidFill>
                <a:srgbClr val="000000"/>
              </a:solidFill>
              <a:latin typeface="Aptos"/>
              <a:cs typeface="Arial" panose="020B0604020202020204"/>
            </a:endParaRPr>
          </a:p>
        </p:txBody>
      </p:sp>
    </p:spTree>
    <p:extLst>
      <p:ext uri="{BB962C8B-B14F-4D97-AF65-F5344CB8AC3E}">
        <p14:creationId xmlns:p14="http://schemas.microsoft.com/office/powerpoint/2010/main" val="230715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C2B0-9C40-87CC-B24E-B52482D8AB53}"/>
              </a:ext>
            </a:extLst>
          </p:cNvPr>
          <p:cNvSpPr>
            <a:spLocks noGrp="1"/>
          </p:cNvSpPr>
          <p:nvPr>
            <p:ph type="ctrTitle"/>
          </p:nvPr>
        </p:nvSpPr>
        <p:spPr/>
        <p:txBody>
          <a:bodyPr/>
          <a:lstStyle/>
          <a:p>
            <a:r>
              <a:rPr lang="en-US" dirty="0"/>
              <a:t>Terminal illness - provisions</a:t>
            </a:r>
            <a:endParaRPr lang="en-GB" dirty="0"/>
          </a:p>
        </p:txBody>
      </p:sp>
      <p:sp>
        <p:nvSpPr>
          <p:cNvPr id="3" name="Subtitle 2">
            <a:extLst>
              <a:ext uri="{FF2B5EF4-FFF2-40B4-BE49-F238E27FC236}">
                <a16:creationId xmlns:a16="http://schemas.microsoft.com/office/drawing/2014/main" id="{F63E9C90-5AB3-CB3D-B937-104B2C1CF177}"/>
              </a:ext>
            </a:extLst>
          </p:cNvPr>
          <p:cNvSpPr>
            <a:spLocks noGrp="1"/>
          </p:cNvSpPr>
          <p:nvPr>
            <p:ph type="subTitle" idx="1"/>
          </p:nvPr>
        </p:nvSpPr>
        <p:spPr>
          <a:xfrm>
            <a:off x="461555" y="1110344"/>
            <a:ext cx="11277600" cy="4912924"/>
          </a:xfrm>
        </p:spPr>
        <p:txBody>
          <a:bodyPr/>
          <a:lstStyle/>
          <a:p>
            <a:endParaRPr lang="en-GB" sz="2000" dirty="0">
              <a:latin typeface="Aptos" panose="020B0004020202020204" pitchFamily="34" charset="0"/>
            </a:endParaRPr>
          </a:p>
          <a:p>
            <a:pPr marL="457200" indent="-457200">
              <a:buFont typeface="Arial" panose="020B0604020202020204" pitchFamily="34" charset="0"/>
              <a:buChar char="•"/>
            </a:pPr>
            <a:r>
              <a:rPr lang="en-GB" sz="2400" dirty="0">
                <a:latin typeface="Aptos" panose="020B0004020202020204" pitchFamily="34" charset="0"/>
              </a:rPr>
              <a:t>Courts must consider the impact of terminal illness on tenants and landlords </a:t>
            </a:r>
            <a:r>
              <a:rPr lang="en-GB" sz="2400" b="1" dirty="0">
                <a:latin typeface="Aptos" panose="020B0004020202020204" pitchFamily="34" charset="0"/>
              </a:rPr>
              <a:t>before proceeding with an eviction</a:t>
            </a:r>
          </a:p>
          <a:p>
            <a:pPr marL="457200" indent="-457200">
              <a:buFont typeface="Arial" panose="020B0604020202020204" pitchFamily="34" charset="0"/>
              <a:buChar char="•"/>
            </a:pPr>
            <a:r>
              <a:rPr lang="en-US" sz="2400" b="1" dirty="0">
                <a:latin typeface="Aptos" panose="020B0004020202020204" pitchFamily="34" charset="0"/>
              </a:rPr>
              <a:t>Succession Rights</a:t>
            </a:r>
            <a:r>
              <a:rPr lang="en-US" sz="2400" dirty="0">
                <a:latin typeface="Aptos" panose="020B0004020202020204" pitchFamily="34" charset="0"/>
              </a:rPr>
              <a:t>: The qualifying residence period for succession of a social tenancy </a:t>
            </a:r>
            <a:r>
              <a:rPr lang="en-GB" sz="2400" dirty="0">
                <a:latin typeface="Aptos" panose="020B0004020202020204" pitchFamily="34" charset="0"/>
              </a:rPr>
              <a:t>   </a:t>
            </a:r>
            <a:r>
              <a:rPr lang="en-US" sz="2400" dirty="0">
                <a:latin typeface="Aptos" panose="020B0004020202020204" pitchFamily="34" charset="0"/>
              </a:rPr>
              <a:t>has been reduced from 12 months to 6 months</a:t>
            </a:r>
            <a:r>
              <a:rPr lang="en-GB" sz="2400" dirty="0">
                <a:latin typeface="Aptos" panose="020B0004020202020204" pitchFamily="34" charset="0"/>
              </a:rPr>
              <a:t>,</a:t>
            </a:r>
            <a:r>
              <a:rPr lang="en-US" sz="2400" dirty="0">
                <a:latin typeface="Aptos" panose="020B0004020202020204" pitchFamily="34" charset="0"/>
              </a:rPr>
              <a:t>making it easier for surviving household members to retain their homes. </a:t>
            </a:r>
          </a:p>
          <a:p>
            <a:pPr marL="457200" indent="-457200">
              <a:buFont typeface="Arial" panose="020B0604020202020204" pitchFamily="34" charset="0"/>
              <a:buChar char="•"/>
            </a:pPr>
            <a:r>
              <a:rPr lang="en-US" sz="2400" b="1" dirty="0">
                <a:latin typeface="Aptos" panose="020B0004020202020204" pitchFamily="34" charset="0"/>
              </a:rPr>
              <a:t>Extended Occupancy Period</a:t>
            </a:r>
            <a:r>
              <a:rPr lang="en-US" sz="2400" dirty="0">
                <a:latin typeface="Aptos" panose="020B0004020202020204" pitchFamily="34" charset="0"/>
              </a:rPr>
              <a:t>: Joint tenants who qualify to succeed a Scottish Secure Tenancy after the death of a tenant can now remain in the property for up to 6 months, up from the previous 3-month limit. </a:t>
            </a:r>
            <a:endParaRPr lang="en-GB" sz="2400" dirty="0">
              <a:latin typeface="Aptos" panose="020B0004020202020204" pitchFamily="34" charset="0"/>
            </a:endParaRPr>
          </a:p>
          <a:p>
            <a:endParaRPr lang="en-GB" dirty="0"/>
          </a:p>
        </p:txBody>
      </p:sp>
    </p:spTree>
    <p:extLst>
      <p:ext uri="{BB962C8B-B14F-4D97-AF65-F5344CB8AC3E}">
        <p14:creationId xmlns:p14="http://schemas.microsoft.com/office/powerpoint/2010/main" val="51269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7E2B-E8F4-B234-E69E-06D03BF867D1}"/>
              </a:ext>
            </a:extLst>
          </p:cNvPr>
          <p:cNvSpPr>
            <a:spLocks noGrp="1"/>
          </p:cNvSpPr>
          <p:nvPr>
            <p:ph type="ctrTitle"/>
          </p:nvPr>
        </p:nvSpPr>
        <p:spPr/>
        <p:txBody>
          <a:bodyPr lIns="91440" tIns="45720" rIns="91440" bIns="45720" anchor="t"/>
          <a:lstStyle/>
          <a:p>
            <a:r>
              <a:rPr lang="en-US" dirty="0">
                <a:cs typeface="Times New Roman"/>
              </a:rPr>
              <a:t>Pets/</a:t>
            </a:r>
            <a:r>
              <a:rPr lang="en-US" dirty="0" err="1">
                <a:cs typeface="Times New Roman"/>
              </a:rPr>
              <a:t>personalisation</a:t>
            </a:r>
            <a:endParaRPr lang="en-US" dirty="0"/>
          </a:p>
        </p:txBody>
      </p:sp>
      <p:sp>
        <p:nvSpPr>
          <p:cNvPr id="3" name="Subtitle 2">
            <a:extLst>
              <a:ext uri="{FF2B5EF4-FFF2-40B4-BE49-F238E27FC236}">
                <a16:creationId xmlns:a16="http://schemas.microsoft.com/office/drawing/2014/main" id="{CA0628ED-47EE-A0E1-5A0F-6B9A1D8EAEA2}"/>
              </a:ext>
            </a:extLst>
          </p:cNvPr>
          <p:cNvSpPr>
            <a:spLocks noGrp="1"/>
          </p:cNvSpPr>
          <p:nvPr>
            <p:ph type="subTitle" idx="1"/>
          </p:nvPr>
        </p:nvSpPr>
        <p:spPr>
          <a:xfrm>
            <a:off x="461555" y="1609012"/>
            <a:ext cx="11277600" cy="4414255"/>
          </a:xfrm>
        </p:spPr>
        <p:txBody>
          <a:bodyPr lIns="91440" tIns="45720" rIns="91440" bIns="45720" anchor="t"/>
          <a:lstStyle/>
          <a:p>
            <a:pPr marL="457200" indent="-457200">
              <a:buChar char="•"/>
            </a:pPr>
            <a:r>
              <a:rPr lang="en-US" sz="2400" dirty="0">
                <a:latin typeface="Aptos"/>
                <a:ea typeface="+mn-lt"/>
                <a:cs typeface="+mn-lt"/>
              </a:rPr>
              <a:t>The Bill sets out what tends to be normal practice with most social landlords.</a:t>
            </a:r>
          </a:p>
          <a:p>
            <a:pPr marL="457200" indent="-457200">
              <a:buChar char="•"/>
            </a:pPr>
            <a:endParaRPr lang="en-US" sz="2400" dirty="0">
              <a:latin typeface="Aptos"/>
              <a:ea typeface="+mn-lt"/>
              <a:cs typeface="+mn-lt"/>
            </a:endParaRPr>
          </a:p>
          <a:p>
            <a:pPr marL="457200" indent="-457200">
              <a:buChar char="•"/>
            </a:pPr>
            <a:r>
              <a:rPr lang="en-US" sz="2400" dirty="0">
                <a:latin typeface="Aptos"/>
                <a:ea typeface="+mn-lt"/>
                <a:cs typeface="+mn-lt"/>
              </a:rPr>
              <a:t>A tenant may keep a pet with the landlord’s consent and that consent cannot be unreasonably withheld.</a:t>
            </a:r>
            <a:endParaRPr lang="en-US" sz="2400" dirty="0">
              <a:latin typeface="Aptos"/>
              <a:cs typeface="Arial" panose="020B0604020202020204"/>
            </a:endParaRPr>
          </a:p>
          <a:p>
            <a:pPr marL="457200" indent="-457200">
              <a:buChar char="•"/>
            </a:pPr>
            <a:endParaRPr lang="en-US" sz="2400" dirty="0">
              <a:latin typeface="Aptos"/>
              <a:cs typeface="Arial" panose="020B0604020202020204"/>
            </a:endParaRPr>
          </a:p>
          <a:p>
            <a:pPr marL="457200" indent="-457200">
              <a:buChar char="•"/>
            </a:pPr>
            <a:r>
              <a:rPr lang="en-US" sz="2400" dirty="0">
                <a:latin typeface="Aptos"/>
                <a:ea typeface="+mn-lt"/>
                <a:cs typeface="+mn-lt"/>
              </a:rPr>
              <a:t>Scottish Ministers may by regulations make provision about when it is reasonable to withhold consent, and this regulation must be laid as soon as reasonably practicable</a:t>
            </a:r>
          </a:p>
          <a:p>
            <a:endParaRPr lang="en-US" sz="2400" dirty="0">
              <a:latin typeface="Aptos"/>
              <a:ea typeface="+mn-lt"/>
              <a:cs typeface="+mn-lt"/>
            </a:endParaRPr>
          </a:p>
          <a:p>
            <a:pPr marL="457200" indent="-457200">
              <a:buChar char="•"/>
            </a:pPr>
            <a:r>
              <a:rPr lang="en-US" sz="2400" dirty="0">
                <a:latin typeface="Aptos"/>
                <a:ea typeface="+mn-lt"/>
                <a:cs typeface="+mn-lt"/>
              </a:rPr>
              <a:t>Rights to make changes to the property will be set out in guidance – category 1 and II changes</a:t>
            </a:r>
          </a:p>
          <a:p>
            <a:endParaRPr lang="en-US" sz="2400" dirty="0">
              <a:latin typeface="Aptos"/>
              <a:cs typeface="Arial" panose="020B0604020202020204"/>
            </a:endParaRPr>
          </a:p>
          <a:p>
            <a:pPr marL="457200" indent="-457200">
              <a:buChar char="•"/>
            </a:pPr>
            <a:endParaRPr lang="en-US" dirty="0">
              <a:latin typeface="Arial" panose="020B0604020202020204"/>
              <a:cs typeface="Arial" panose="020B0604020202020204"/>
            </a:endParaRPr>
          </a:p>
          <a:p>
            <a:pPr marL="457200" indent="-457200">
              <a:buChar char="•"/>
            </a:pPr>
            <a:endParaRPr lang="en-US" dirty="0">
              <a:cs typeface="Arial" panose="020B0604020202020204"/>
            </a:endParaRPr>
          </a:p>
        </p:txBody>
      </p:sp>
    </p:spTree>
    <p:extLst>
      <p:ext uri="{BB962C8B-B14F-4D97-AF65-F5344CB8AC3E}">
        <p14:creationId xmlns:p14="http://schemas.microsoft.com/office/powerpoint/2010/main" val="200412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242F-AF34-267B-8E5A-561471312FE2}"/>
              </a:ext>
            </a:extLst>
          </p:cNvPr>
          <p:cNvSpPr>
            <a:spLocks noGrp="1"/>
          </p:cNvSpPr>
          <p:nvPr>
            <p:ph type="ctrTitle"/>
          </p:nvPr>
        </p:nvSpPr>
        <p:spPr/>
        <p:txBody>
          <a:bodyPr lIns="91440" tIns="45720" rIns="91440" bIns="45720" anchor="t"/>
          <a:lstStyle/>
          <a:p>
            <a:r>
              <a:rPr lang="en-US" dirty="0">
                <a:cs typeface="Times New Roman"/>
              </a:rPr>
              <a:t>Awaab's Law </a:t>
            </a:r>
            <a:endParaRPr lang="en-US" dirty="0"/>
          </a:p>
        </p:txBody>
      </p:sp>
      <p:sp>
        <p:nvSpPr>
          <p:cNvPr id="3" name="Subtitle 2">
            <a:extLst>
              <a:ext uri="{FF2B5EF4-FFF2-40B4-BE49-F238E27FC236}">
                <a16:creationId xmlns:a16="http://schemas.microsoft.com/office/drawing/2014/main" id="{DE3156EA-A2DE-535F-046E-C825E509561C}"/>
              </a:ext>
            </a:extLst>
          </p:cNvPr>
          <p:cNvSpPr>
            <a:spLocks noGrp="1"/>
          </p:cNvSpPr>
          <p:nvPr>
            <p:ph type="subTitle" idx="1"/>
          </p:nvPr>
        </p:nvSpPr>
        <p:spPr>
          <a:xfrm>
            <a:off x="461555" y="1394927"/>
            <a:ext cx="11277600" cy="4628340"/>
          </a:xfrm>
        </p:spPr>
        <p:txBody>
          <a:bodyPr lIns="91440" tIns="45720" rIns="91440" bIns="45720" anchor="t"/>
          <a:lstStyle/>
          <a:p>
            <a:pPr marL="342900" indent="-342900">
              <a:buFont typeface="Arial" panose="020B0604020202020204" pitchFamily="34" charset="0"/>
              <a:buChar char="•"/>
            </a:pPr>
            <a:r>
              <a:rPr lang="en-US" sz="2400" dirty="0">
                <a:latin typeface="Aptos"/>
                <a:cs typeface="Arial"/>
              </a:rPr>
              <a:t>Ministers have been given the power to introduce requirements for social landlords to inspect a home and carry out necessary work for a qualifying repair. </a:t>
            </a:r>
          </a:p>
          <a:p>
            <a:endParaRPr lang="en-US" sz="2400" dirty="0">
              <a:latin typeface="Aptos"/>
              <a:cs typeface="Arial"/>
            </a:endParaRPr>
          </a:p>
          <a:p>
            <a:pPr marL="342900" indent="-342900">
              <a:buFont typeface="Arial" panose="020B0604020202020204" pitchFamily="34" charset="0"/>
              <a:buChar char="•"/>
            </a:pPr>
            <a:r>
              <a:rPr lang="en-US" sz="2400" dirty="0">
                <a:latin typeface="Aptos"/>
                <a:cs typeface="Arial"/>
              </a:rPr>
              <a:t>The time limits and type of repair that would be covered are still to be defined, but this provision is intended to tackle damp and </a:t>
            </a:r>
            <a:r>
              <a:rPr lang="en-US" sz="2400" dirty="0" err="1">
                <a:latin typeface="Aptos"/>
                <a:cs typeface="Arial"/>
              </a:rPr>
              <a:t>mould</a:t>
            </a:r>
            <a:r>
              <a:rPr lang="en-US" sz="2400" dirty="0">
                <a:latin typeface="Aptos"/>
                <a:cs typeface="Arial"/>
              </a:rPr>
              <a:t> within the sector as a Scottish equivalent to Awaab’s Law introduced by the UK government. </a:t>
            </a:r>
          </a:p>
          <a:p>
            <a:pPr marL="342900" indent="-342900">
              <a:buFont typeface="Arial" panose="020B0604020202020204" pitchFamily="34" charset="0"/>
              <a:buChar char="•"/>
            </a:pPr>
            <a:endParaRPr lang="en-US" sz="2400" dirty="0">
              <a:latin typeface="Aptos"/>
              <a:cs typeface="Arial"/>
            </a:endParaRPr>
          </a:p>
          <a:p>
            <a:pPr marL="342900" indent="-342900">
              <a:buFont typeface="Arial" panose="020B0604020202020204" pitchFamily="34" charset="0"/>
              <a:buChar char="•"/>
            </a:pPr>
            <a:r>
              <a:rPr lang="en-US" sz="2400" dirty="0">
                <a:latin typeface="Aptos"/>
                <a:cs typeface="Arial"/>
              </a:rPr>
              <a:t>Tolerable Standard: damp and </a:t>
            </a:r>
            <a:r>
              <a:rPr lang="en-US" sz="2400" dirty="0" err="1">
                <a:latin typeface="Aptos"/>
                <a:cs typeface="Arial"/>
              </a:rPr>
              <a:t>mould</a:t>
            </a:r>
            <a:r>
              <a:rPr lang="en-US" sz="2400" dirty="0">
                <a:latin typeface="Aptos"/>
                <a:cs typeface="Arial"/>
              </a:rPr>
              <a:t>. The bill gives powers to ministers to issue guidance on the circumstances under which a home will be considered to be substantially free from rising or penetrating damp. This would allow for stricter conditions on damp and </a:t>
            </a:r>
            <a:r>
              <a:rPr lang="en-US" sz="2400" dirty="0" err="1">
                <a:latin typeface="Aptos"/>
                <a:cs typeface="Arial"/>
              </a:rPr>
              <a:t>mould</a:t>
            </a:r>
            <a:r>
              <a:rPr lang="en-US" sz="2400" dirty="0">
                <a:latin typeface="Aptos"/>
                <a:cs typeface="Arial"/>
              </a:rPr>
              <a:t> to be introduced in the private rented sector. </a:t>
            </a:r>
          </a:p>
          <a:p>
            <a:endParaRPr lang="en-US" sz="2000" dirty="0">
              <a:latin typeface="Aptos"/>
              <a:cs typeface="Arial"/>
            </a:endParaRPr>
          </a:p>
          <a:p>
            <a:endParaRPr lang="en-US" dirty="0">
              <a:latin typeface="Arial" panose="020B0604020202020204"/>
              <a:cs typeface="Arial"/>
            </a:endParaRPr>
          </a:p>
        </p:txBody>
      </p:sp>
    </p:spTree>
    <p:extLst>
      <p:ext uri="{BB962C8B-B14F-4D97-AF65-F5344CB8AC3E}">
        <p14:creationId xmlns:p14="http://schemas.microsoft.com/office/powerpoint/2010/main" val="284208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C512-D8CF-55C3-5ECA-10F31F95368B}"/>
              </a:ext>
            </a:extLst>
          </p:cNvPr>
          <p:cNvSpPr>
            <a:spLocks noGrp="1"/>
          </p:cNvSpPr>
          <p:nvPr>
            <p:ph type="ctrTitle"/>
          </p:nvPr>
        </p:nvSpPr>
        <p:spPr/>
        <p:txBody>
          <a:bodyPr lIns="91440" tIns="45720" rIns="91440" bIns="45720" anchor="t"/>
          <a:lstStyle/>
          <a:p>
            <a:r>
              <a:rPr lang="en-US">
                <a:cs typeface="Times New Roman"/>
              </a:rPr>
              <a:t>Awaab's Law - Scotland</a:t>
            </a:r>
          </a:p>
        </p:txBody>
      </p:sp>
      <p:sp>
        <p:nvSpPr>
          <p:cNvPr id="3" name="Subtitle 2">
            <a:extLst>
              <a:ext uri="{FF2B5EF4-FFF2-40B4-BE49-F238E27FC236}">
                <a16:creationId xmlns:a16="http://schemas.microsoft.com/office/drawing/2014/main" id="{57E9F8E5-7646-80C2-1559-E97CDF00A1BC}"/>
              </a:ext>
            </a:extLst>
          </p:cNvPr>
          <p:cNvSpPr>
            <a:spLocks noGrp="1"/>
          </p:cNvSpPr>
          <p:nvPr>
            <p:ph type="subTitle" idx="1"/>
          </p:nvPr>
        </p:nvSpPr>
        <p:spPr>
          <a:xfrm>
            <a:off x="461555" y="1347392"/>
            <a:ext cx="11277600" cy="4688575"/>
          </a:xfrm>
        </p:spPr>
        <p:txBody>
          <a:bodyPr lIns="91440" tIns="45720" rIns="91440" bIns="45720" anchor="t"/>
          <a:lstStyle/>
          <a:p>
            <a:r>
              <a:rPr lang="en-US" sz="2000" dirty="0">
                <a:latin typeface="Aptos"/>
              </a:rPr>
              <a:t>Key questions will be:</a:t>
            </a:r>
            <a:endParaRPr lang="en-US" sz="2000" dirty="0">
              <a:latin typeface="Aptos"/>
              <a:cs typeface="Arial"/>
            </a:endParaRPr>
          </a:p>
          <a:p>
            <a:pPr marL="285750" indent="-285750">
              <a:buFont typeface="Arial"/>
              <a:buChar char="•"/>
            </a:pPr>
            <a:endParaRPr lang="en-US" sz="2000" dirty="0">
              <a:latin typeface="Aptos"/>
            </a:endParaRPr>
          </a:p>
          <a:p>
            <a:pPr marL="285750" indent="-285750">
              <a:buFont typeface="Arial"/>
              <a:buChar char="•"/>
            </a:pPr>
            <a:r>
              <a:rPr lang="en-US" sz="2000" dirty="0">
                <a:latin typeface="Aptos"/>
              </a:rPr>
              <a:t>We are told the initial focus will be damp and </a:t>
            </a:r>
            <a:r>
              <a:rPr lang="en-US" sz="2000" dirty="0" err="1">
                <a:latin typeface="Aptos"/>
              </a:rPr>
              <a:t>mould</a:t>
            </a:r>
            <a:r>
              <a:rPr lang="en-US" sz="2000" dirty="0">
                <a:latin typeface="Aptos"/>
              </a:rPr>
              <a:t> but what hazards/hazard system is going to be used for Awaab's Law in Scotland (given no HHSRS as they use in England)?</a:t>
            </a:r>
            <a:endParaRPr lang="en-US" sz="2000" dirty="0">
              <a:latin typeface="Aptos"/>
              <a:cs typeface="Arial"/>
            </a:endParaRPr>
          </a:p>
          <a:p>
            <a:pPr marL="285750" indent="-285750">
              <a:buFont typeface="Arial"/>
              <a:buChar char="•"/>
            </a:pPr>
            <a:r>
              <a:rPr lang="en-US" sz="2000" dirty="0">
                <a:latin typeface="Aptos"/>
              </a:rPr>
              <a:t>What timescales will we be looking at and will effective implementation be possible? (regs in Jan could be very challenging)</a:t>
            </a:r>
            <a:endParaRPr lang="en-US" sz="2000" dirty="0">
              <a:latin typeface="Aptos"/>
              <a:cs typeface="Arial"/>
            </a:endParaRPr>
          </a:p>
          <a:p>
            <a:pPr marL="285750" indent="-285750">
              <a:buFont typeface="Arial"/>
              <a:buChar char="•"/>
            </a:pPr>
            <a:r>
              <a:rPr lang="en-US" sz="2000" dirty="0">
                <a:latin typeface="Aptos"/>
              </a:rPr>
              <a:t>What will be the redress/regulatory mechanism underpinning it - e.g. compensation?</a:t>
            </a:r>
            <a:endParaRPr lang="en-US" sz="2000" dirty="0">
              <a:latin typeface="Aptos"/>
              <a:cs typeface="Arial"/>
            </a:endParaRPr>
          </a:p>
        </p:txBody>
      </p:sp>
    </p:spTree>
    <p:extLst>
      <p:ext uri="{BB962C8B-B14F-4D97-AF65-F5344CB8AC3E}">
        <p14:creationId xmlns:p14="http://schemas.microsoft.com/office/powerpoint/2010/main" val="26221388"/>
      </p:ext>
    </p:extLst>
  </p:cSld>
  <p:clrMapOvr>
    <a:masterClrMapping/>
  </p:clrMapOvr>
</p:sld>
</file>

<file path=ppt/theme/theme1.xml><?xml version="1.0" encoding="utf-8"?>
<a:theme xmlns:a="http://schemas.openxmlformats.org/drawingml/2006/main" name="Office Theme">
  <a:themeElements>
    <a:clrScheme name="SFHA colours">
      <a:dk1>
        <a:srgbClr val="000000"/>
      </a:dk1>
      <a:lt1>
        <a:srgbClr val="FFFFFF"/>
      </a:lt1>
      <a:dk2>
        <a:srgbClr val="000066"/>
      </a:dk2>
      <a:lt2>
        <a:srgbClr val="FEFFFF"/>
      </a:lt2>
      <a:accent1>
        <a:srgbClr val="FF6002"/>
      </a:accent1>
      <a:accent2>
        <a:srgbClr val="D533D1"/>
      </a:accent2>
      <a:accent3>
        <a:srgbClr val="58D078"/>
      </a:accent3>
      <a:accent4>
        <a:srgbClr val="FEBF36"/>
      </a:accent4>
      <a:accent5>
        <a:srgbClr val="FF6002"/>
      </a:accent5>
      <a:accent6>
        <a:srgbClr val="58D078"/>
      </a:accent6>
      <a:hlink>
        <a:srgbClr val="000066"/>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926f1f4-6ad7-4ac4-ad92-144ec86d067b" xsi:nil="true"/>
    <lcf76f155ced4ddcb4097134ff3c332f xmlns="14f33806-c256-4ccd-9aa9-7a5817d9b2b2">
      <Terms xmlns="http://schemas.microsoft.com/office/infopath/2007/PartnerControls"/>
    </lcf76f155ced4ddcb4097134ff3c332f>
    <SharedWithUsers xmlns="e926f1f4-6ad7-4ac4-ad92-144ec86d067b">
      <UserInfo>
        <DisplayName>Shona Mitchell</DisplayName>
        <AccountId>20</AccountId>
        <AccountType/>
      </UserInfo>
      <UserInfo>
        <DisplayName>Karen Devin</DisplayName>
        <AccountId>23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B6491A9890F743A46977CA4F3F80CE" ma:contentTypeVersion="18" ma:contentTypeDescription="Create a new document." ma:contentTypeScope="" ma:versionID="ff9e97fc9ed1e8014f42c021ca35f48f">
  <xsd:schema xmlns:xsd="http://www.w3.org/2001/XMLSchema" xmlns:xs="http://www.w3.org/2001/XMLSchema" xmlns:p="http://schemas.microsoft.com/office/2006/metadata/properties" xmlns:ns2="14f33806-c256-4ccd-9aa9-7a5817d9b2b2" xmlns:ns3="e926f1f4-6ad7-4ac4-ad92-144ec86d067b" targetNamespace="http://schemas.microsoft.com/office/2006/metadata/properties" ma:root="true" ma:fieldsID="49a6427e37aa6ea37924886b0c9bfd8e" ns2:_="" ns3:_="">
    <xsd:import namespace="14f33806-c256-4ccd-9aa9-7a5817d9b2b2"/>
    <xsd:import namespace="e926f1f4-6ad7-4ac4-ad92-144ec86d06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33806-c256-4ccd-9aa9-7a5817d9b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f05262e-a288-4807-8600-2bb36c6ea50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26f1f4-6ad7-4ac4-ad92-144ec86d067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02e2625-da56-4a57-957c-b6dcc1ab09ca}" ma:internalName="TaxCatchAll" ma:showField="CatchAllData" ma:web="e926f1f4-6ad7-4ac4-ad92-144ec86d06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B1BBEA-5007-4656-9CEC-05F347E2B0BC}">
  <ds:schemaRefs>
    <ds:schemaRef ds:uri="http://schemas.microsoft.com/sharepoint/v3/contenttype/forms"/>
  </ds:schemaRefs>
</ds:datastoreItem>
</file>

<file path=customXml/itemProps2.xml><?xml version="1.0" encoding="utf-8"?>
<ds:datastoreItem xmlns:ds="http://schemas.openxmlformats.org/officeDocument/2006/customXml" ds:itemID="{EBAEF4D3-907A-4F59-B41A-C0E3196380AD}">
  <ds:schemaRefs>
    <ds:schemaRef ds:uri="14f33806-c256-4ccd-9aa9-7a5817d9b2b2"/>
    <ds:schemaRef ds:uri="50f435da-64e6-42db-932f-3ba1903818d0"/>
    <ds:schemaRef ds:uri="689f373b-8873-483f-b5f8-5ed2e8d8b58d"/>
    <ds:schemaRef ds:uri="b3a9bd36-1731-4f2c-9469-2cfb7b311d9b"/>
    <ds:schemaRef ds:uri="cbb558e2-95f5-4b88-9a8a-b16f6a2ff6c9"/>
    <ds:schemaRef ds:uri="dcdd7a8f-56de-405b-87b4-8b8ef064ed50"/>
    <ds:schemaRef ds:uri="e926f1f4-6ad7-4ac4-ad92-144ec86d06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477D81-B737-4902-B3CE-4E76FB94EEB5}">
  <ds:schemaRefs>
    <ds:schemaRef ds:uri="14f33806-c256-4ccd-9aa9-7a5817d9b2b2"/>
    <ds:schemaRef ds:uri="e926f1f4-6ad7-4ac4-ad92-144ec86d06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1432</Words>
  <Application>Microsoft Office PowerPoint</Application>
  <PresentationFormat>Widescreen</PresentationFormat>
  <Paragraphs>146</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Aptos </vt:lpstr>
      <vt:lpstr>Arial</vt:lpstr>
      <vt:lpstr>Calibri</vt:lpstr>
      <vt:lpstr>Courier New</vt:lpstr>
      <vt:lpstr>Symbol,Sans-Serif</vt:lpstr>
      <vt:lpstr>Times New Roman</vt:lpstr>
      <vt:lpstr>Wingdings</vt:lpstr>
      <vt:lpstr>Office Theme</vt:lpstr>
      <vt:lpstr>Housing (Scotland) Bill 2025</vt:lpstr>
      <vt:lpstr>Housing bill – SFHA’s focus</vt:lpstr>
      <vt:lpstr>Rent Control</vt:lpstr>
      <vt:lpstr>Rent Control – MMR</vt:lpstr>
      <vt:lpstr>Evictions</vt:lpstr>
      <vt:lpstr>Terminal illness - provisions</vt:lpstr>
      <vt:lpstr>Pets/personalisation</vt:lpstr>
      <vt:lpstr>Awaab's Law </vt:lpstr>
      <vt:lpstr>Awaab's Law - Scotland</vt:lpstr>
      <vt:lpstr>SST: Succession </vt:lpstr>
      <vt:lpstr>Rent Increase Notices</vt:lpstr>
      <vt:lpstr>Rent Increase Notices (cont.)</vt:lpstr>
      <vt:lpstr>Homelessness Prevention</vt:lpstr>
      <vt:lpstr>RSL – Act (cont.)</vt:lpstr>
      <vt:lpstr>Homelessness Prevention Pilots</vt:lpstr>
      <vt:lpstr>Domestic Abuse</vt:lpstr>
      <vt:lpstr>Domestic Abuse</vt:lpstr>
      <vt:lpstr>Scottish Housing Regulator</vt:lpstr>
      <vt:lpstr>Questions?</vt:lpstr>
      <vt:lpstr>Contact for any questions</vt:lpstr>
      <vt:lpstr>PowerPoint Presentation</vt:lpstr>
    </vt:vector>
  </TitlesOfParts>
  <Company>Scottish Federation of Housing Associations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Fitzhenry</dc:creator>
  <cp:lastModifiedBy>Mhairi Harley</cp:lastModifiedBy>
  <cp:revision>3</cp:revision>
  <cp:lastPrinted>2018-11-26T14:56:11Z</cp:lastPrinted>
  <dcterms:created xsi:type="dcterms:W3CDTF">2012-04-24T11:17:03Z</dcterms:created>
  <dcterms:modified xsi:type="dcterms:W3CDTF">2025-12-08T16:59:58Z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0x0101008DB6491A9890F743A46977CA4F3F80CE</vt:lpwstr>
  </property>
  <property fmtid="{D5CDD505-2E9C-101B-9397-08002B2CF9AE}" pid="3" name="Order">
    <vt:r8>900</vt:r8>
  </property>
  <property fmtid="{D5CDD505-2E9C-101B-9397-08002B2CF9AE}" pid="4" name="xd_Signature">
    <vt:bool>false</vt:bool>
  </property>
  <property fmtid="{D5CDD505-2E9C-101B-9397-08002B2CF9AE}" pid="5" name="SharedWithUsers">
    <vt:lpwstr>20;#Shona Mitchell;#23;#Karen Devin</vt:lpwstr>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MediaServiceImageTags">
    <vt:lpwstr/>
  </property>
</Properties>
</file>